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  <p:sldMasterId id="2147483666" r:id="rId5"/>
  </p:sldMasterIdLst>
  <p:notesMasterIdLst>
    <p:notesMasterId r:id="rId49"/>
  </p:notesMasterIdLst>
  <p:sldIdLst>
    <p:sldId id="256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291" r:id="rId24"/>
    <p:sldId id="302" r:id="rId25"/>
    <p:sldId id="305" r:id="rId26"/>
    <p:sldId id="303" r:id="rId27"/>
    <p:sldId id="304" r:id="rId28"/>
    <p:sldId id="306" r:id="rId29"/>
    <p:sldId id="309" r:id="rId30"/>
    <p:sldId id="307" r:id="rId31"/>
    <p:sldId id="310" r:id="rId32"/>
    <p:sldId id="308" r:id="rId33"/>
    <p:sldId id="321" r:id="rId34"/>
    <p:sldId id="319" r:id="rId35"/>
    <p:sldId id="324" r:id="rId36"/>
    <p:sldId id="311" r:id="rId37"/>
    <p:sldId id="312" r:id="rId38"/>
    <p:sldId id="314" r:id="rId39"/>
    <p:sldId id="313" r:id="rId40"/>
    <p:sldId id="316" r:id="rId41"/>
    <p:sldId id="318" r:id="rId42"/>
    <p:sldId id="317" r:id="rId43"/>
    <p:sldId id="320" r:id="rId44"/>
    <p:sldId id="322" r:id="rId45"/>
    <p:sldId id="323" r:id="rId46"/>
    <p:sldId id="325" r:id="rId47"/>
    <p:sldId id="326" r:id="rId48"/>
  </p:sldIdLst>
  <p:sldSz cx="20104100" cy="11309350"/>
  <p:notesSz cx="20104100" cy="11309350"/>
  <p:embeddedFontLst>
    <p:embeddedFont>
      <p:font typeface="Barlow" panose="00000500000000000000" pitchFamily="2" charset="0"/>
      <p:regular r:id="rId50"/>
      <p:bold r:id="rId51"/>
      <p:italic r:id="rId52"/>
      <p:boldItalic r:id="rId53"/>
    </p:embeddedFont>
    <p:embeddedFont>
      <p:font typeface="Barlow Light" panose="00000400000000000000" pitchFamily="2" charset="0"/>
      <p:regular r:id="rId54"/>
      <p:bold r:id="rId55"/>
      <p:italic r:id="rId56"/>
      <p:boldItalic r:id="rId57"/>
    </p:embeddedFont>
    <p:embeddedFont>
      <p:font typeface="Barlow SemiBold" panose="00000700000000000000" pitchFamily="2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8" roundtripDataSignature="AMtx7miFRIJ1bY4aKEbpXt+LAcbgadJf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481D61-8546-40A0-A802-FE9C224782BF}" v="6" dt="2025-05-08T21:44:41.4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21" autoAdjust="0"/>
    <p:restoredTop sz="94660"/>
  </p:normalViewPr>
  <p:slideViewPr>
    <p:cSldViewPr snapToGrid="0">
      <p:cViewPr varScale="1">
        <p:scale>
          <a:sx n="42" d="100"/>
          <a:sy n="42" d="100"/>
        </p:scale>
        <p:origin x="96" y="26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112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11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12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font" Target="fonts/font7.fntdata"/><Relationship Id="rId113" Type="http://schemas.microsoft.com/office/2015/10/relationships/revisionInfo" Target="revisionInfo.xml"/><Relationship Id="rId8" Type="http://schemas.openxmlformats.org/officeDocument/2006/relationships/slide" Target="slides/slide3.xml"/><Relationship Id="rId51" Type="http://schemas.openxmlformats.org/officeDocument/2006/relationships/font" Target="fonts/font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font" Target="fonts/font10.fntdata"/><Relationship Id="rId108" Type="http://customschemas.google.com/relationships/presentationmetadata" Target="meta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5.fntdata"/><Relationship Id="rId11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403850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30d0779ec0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Google Shape;42;g30d0779ec05_0_22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58;p3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9375629"/>
            <a:ext cx="3219958" cy="193372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14474953" y="10517696"/>
            <a:ext cx="4623943" cy="307777"/>
          </a:xfrm>
        </p:spPr>
        <p:txBody>
          <a:bodyPr/>
          <a:lstStyle>
            <a:lvl1pPr>
              <a:defRPr sz="2000" b="1"/>
            </a:lvl1pPr>
          </a:lstStyle>
          <a:p>
            <a:fld id="{EC8AD0DE-B7D6-46AB-AFDD-E2FC708B697A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4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6835394" y="10517696"/>
            <a:ext cx="6433312" cy="565467"/>
          </a:xfr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9730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14474953" y="10517696"/>
            <a:ext cx="4623943" cy="307777"/>
          </a:xfrm>
        </p:spPr>
        <p:txBody>
          <a:bodyPr/>
          <a:lstStyle>
            <a:lvl1pPr>
              <a:defRPr sz="2000" b="1"/>
            </a:lvl1pPr>
          </a:lstStyle>
          <a:p>
            <a:fld id="{EC8AD0DE-B7D6-46AB-AFDD-E2FC708B697A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3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6835394" y="10517696"/>
            <a:ext cx="6433312" cy="565467"/>
          </a:xfr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8234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004888" y="2638425"/>
            <a:ext cx="8970962" cy="74644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128250" y="2638425"/>
            <a:ext cx="8970963" cy="74644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85E47-FDE2-429A-9184-CEC560271183}" type="datetimeFigureOut">
              <a:rPr lang="pt-BR" smtClean="0"/>
              <a:t>01/06/2025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14474953" y="10517696"/>
            <a:ext cx="4623943" cy="307777"/>
          </a:xfrm>
        </p:spPr>
        <p:txBody>
          <a:bodyPr/>
          <a:lstStyle>
            <a:lvl1pPr>
              <a:defRPr sz="2000" b="1"/>
            </a:lvl1pPr>
          </a:lstStyle>
          <a:p>
            <a:fld id="{EC8AD0DE-B7D6-46AB-AFDD-E2FC708B697A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8" name="Google Shape;58;p3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9375629"/>
            <a:ext cx="3219958" cy="19337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2878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516048" y="1191491"/>
            <a:ext cx="17575515" cy="8880764"/>
          </a:xfrm>
        </p:spPr>
        <p:txBody>
          <a:bodyPr/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7" name="Google Shape;58;p3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9375629"/>
            <a:ext cx="3219958" cy="193372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14474953" y="10517696"/>
            <a:ext cx="4623943" cy="307777"/>
          </a:xfrm>
        </p:spPr>
        <p:txBody>
          <a:bodyPr/>
          <a:lstStyle>
            <a:lvl1pPr>
              <a:defRPr sz="2000" b="1"/>
            </a:lvl1pPr>
          </a:lstStyle>
          <a:p>
            <a:fld id="{EC8AD0DE-B7D6-46AB-AFDD-E2FC708B697A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6835394" y="10517696"/>
            <a:ext cx="6433312" cy="565467"/>
          </a:xfr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3585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matchingName="Blank" type="obj" userDrawn="1">
  <p:cSld name="Blank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" name="Google Shape;12;p19"/>
          <p:cNvPicPr/>
          <p:nvPr/>
        </p:nvPicPr>
        <p:blipFill>
          <a:blip r:embed="rId2">
            <a:alphaModFix/>
          </a:blip>
          <a:srcRect/>
          <a:stretch/>
        </p:blipFill>
        <p:spPr bwMode="auto">
          <a:xfrm>
            <a:off x="2513" y="0"/>
            <a:ext cx="20101576" cy="1130714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9"/>
          <p:cNvSpPr txBox="1">
            <a:spLocks noGrp="1"/>
          </p:cNvSpPr>
          <p:nvPr>
            <p:ph type="ftr" idx="11"/>
          </p:nvPr>
        </p:nvSpPr>
        <p:spPr bwMode="auto"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dt" idx="10"/>
          </p:nvPr>
        </p:nvSpPr>
        <p:spPr bwMode="auto"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" name="Google Shape;15;p19"/>
          <p:cNvSpPr txBox="1">
            <a:spLocks noGrp="1"/>
          </p:cNvSpPr>
          <p:nvPr>
            <p:ph type="sldNum" idx="12"/>
          </p:nvPr>
        </p:nvSpPr>
        <p:spPr bwMode="auto"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5079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and Content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" name="Google Shape;17;p20"/>
          <p:cNvSpPr txBox="1">
            <a:spLocks noGrp="1"/>
          </p:cNvSpPr>
          <p:nvPr>
            <p:ph type="title"/>
          </p:nvPr>
        </p:nvSpPr>
        <p:spPr bwMode="auto">
          <a:xfrm>
            <a:off x="1516049" y="1149568"/>
            <a:ext cx="7967980" cy="1156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400" b="1" i="0">
                <a:solidFill>
                  <a:srgbClr val="00133C"/>
                </a:solidFill>
                <a:latin typeface="Barlow SemiBold"/>
                <a:ea typeface="Barlow SemiBold"/>
                <a:cs typeface="Barlow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body" idx="1"/>
          </p:nvPr>
        </p:nvSpPr>
        <p:spPr bwMode="auto">
          <a:xfrm>
            <a:off x="1516049" y="2845851"/>
            <a:ext cx="1208405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>
                <a:solidFill>
                  <a:srgbClr val="00133C"/>
                </a:solidFill>
                <a:latin typeface="Barlow Light"/>
                <a:ea typeface="Barlow Light"/>
                <a:cs typeface="Barlow Light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ftr" idx="11"/>
          </p:nvPr>
        </p:nvSpPr>
        <p:spPr bwMode="auto"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dt" idx="10"/>
          </p:nvPr>
        </p:nvSpPr>
        <p:spPr bwMode="auto"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" name="Google Shape;21;p20"/>
          <p:cNvSpPr txBox="1">
            <a:spLocks noGrp="1"/>
          </p:cNvSpPr>
          <p:nvPr>
            <p:ph type="sldNum" idx="12"/>
          </p:nvPr>
        </p:nvSpPr>
        <p:spPr bwMode="auto"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7408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Slid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" name="Google Shape;23;p21"/>
          <p:cNvSpPr txBox="1">
            <a:spLocks noGrp="1"/>
          </p:cNvSpPr>
          <p:nvPr>
            <p:ph type="ctrTitle"/>
          </p:nvPr>
        </p:nvSpPr>
        <p:spPr bwMode="auto">
          <a:xfrm>
            <a:off x="1507807" y="3505898"/>
            <a:ext cx="17088486" cy="237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400" b="1" i="0">
                <a:solidFill>
                  <a:srgbClr val="00133C"/>
                </a:solidFill>
                <a:latin typeface="Barlow SemiBold"/>
                <a:ea typeface="Barlow SemiBold"/>
                <a:cs typeface="Barlow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4" name="Google Shape;24;p21"/>
          <p:cNvSpPr txBox="1">
            <a:spLocks noGrp="1"/>
          </p:cNvSpPr>
          <p:nvPr>
            <p:ph type="subTitle" idx="1"/>
          </p:nvPr>
        </p:nvSpPr>
        <p:spPr bwMode="auto">
          <a:xfrm>
            <a:off x="3015615" y="6333236"/>
            <a:ext cx="14072870" cy="282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>
                <a:solidFill>
                  <a:srgbClr val="00133C"/>
                </a:solidFill>
                <a:latin typeface="Barlow Light"/>
                <a:ea typeface="Barlow Light"/>
                <a:cs typeface="Barlow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ftr" idx="11"/>
          </p:nvPr>
        </p:nvSpPr>
        <p:spPr bwMode="auto"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dt" idx="10"/>
          </p:nvPr>
        </p:nvSpPr>
        <p:spPr bwMode="auto"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7" name="Google Shape;27;p21"/>
          <p:cNvSpPr txBox="1">
            <a:spLocks noGrp="1"/>
          </p:cNvSpPr>
          <p:nvPr>
            <p:ph type="sldNum" idx="12"/>
          </p:nvPr>
        </p:nvSpPr>
        <p:spPr bwMode="auto"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4841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wo Content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" name="Google Shape;29;p22"/>
          <p:cNvSpPr txBox="1">
            <a:spLocks noGrp="1"/>
          </p:cNvSpPr>
          <p:nvPr>
            <p:ph type="title"/>
          </p:nvPr>
        </p:nvSpPr>
        <p:spPr bwMode="auto">
          <a:xfrm>
            <a:off x="1516049" y="1149568"/>
            <a:ext cx="7967980" cy="1156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400" b="1" i="0">
                <a:solidFill>
                  <a:srgbClr val="00133C"/>
                </a:solidFill>
                <a:latin typeface="Barlow SemiBold"/>
                <a:ea typeface="Barlow SemiBold"/>
                <a:cs typeface="Barlow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body" idx="1"/>
          </p:nvPr>
        </p:nvSpPr>
        <p:spPr bwMode="auto">
          <a:xfrm>
            <a:off x="1005205" y="2601150"/>
            <a:ext cx="8745284" cy="746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body" idx="2"/>
          </p:nvPr>
        </p:nvSpPr>
        <p:spPr bwMode="auto">
          <a:xfrm>
            <a:off x="10353611" y="2601150"/>
            <a:ext cx="8745284" cy="746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ftr" idx="11"/>
          </p:nvPr>
        </p:nvSpPr>
        <p:spPr bwMode="auto"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dt" idx="10"/>
          </p:nvPr>
        </p:nvSpPr>
        <p:spPr bwMode="auto"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sldNum" idx="12"/>
          </p:nvPr>
        </p:nvSpPr>
        <p:spPr bwMode="auto"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6888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" name="Google Shape;36;p23"/>
          <p:cNvSpPr txBox="1">
            <a:spLocks noGrp="1"/>
          </p:cNvSpPr>
          <p:nvPr>
            <p:ph type="title"/>
          </p:nvPr>
        </p:nvSpPr>
        <p:spPr bwMode="auto">
          <a:xfrm>
            <a:off x="1516049" y="1149568"/>
            <a:ext cx="7967980" cy="1156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400" b="1" i="0">
                <a:solidFill>
                  <a:srgbClr val="00133C"/>
                </a:solidFill>
                <a:latin typeface="Barlow SemiBold"/>
                <a:ea typeface="Barlow SemiBold"/>
                <a:cs typeface="Barlow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7" name="Google Shape;37;p23"/>
          <p:cNvSpPr txBox="1">
            <a:spLocks noGrp="1"/>
          </p:cNvSpPr>
          <p:nvPr>
            <p:ph type="ftr" idx="11"/>
          </p:nvPr>
        </p:nvSpPr>
        <p:spPr bwMode="auto"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dt" idx="10"/>
          </p:nvPr>
        </p:nvSpPr>
        <p:spPr bwMode="auto"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sldNum" idx="12"/>
          </p:nvPr>
        </p:nvSpPr>
        <p:spPr bwMode="auto"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4212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>
            <a:spLocks noGrp="1"/>
          </p:cNvSpPr>
          <p:nvPr>
            <p:ph type="title"/>
          </p:nvPr>
        </p:nvSpPr>
        <p:spPr>
          <a:xfrm>
            <a:off x="1516049" y="1149568"/>
            <a:ext cx="7967980" cy="1156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400" b="1" i="0" u="none" strike="noStrike" cap="none">
                <a:solidFill>
                  <a:srgbClr val="00133C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8"/>
          <p:cNvSpPr txBox="1">
            <a:spLocks noGrp="1"/>
          </p:cNvSpPr>
          <p:nvPr>
            <p:ph type="body" idx="1"/>
          </p:nvPr>
        </p:nvSpPr>
        <p:spPr>
          <a:xfrm>
            <a:off x="1516049" y="2845851"/>
            <a:ext cx="1208405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rgbClr val="00133C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8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8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18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62" r:id="rId3"/>
    <p:sldLayoutId id="2147483665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>
            <a:spLocks noGrp="1"/>
          </p:cNvSpPr>
          <p:nvPr>
            <p:ph type="title"/>
          </p:nvPr>
        </p:nvSpPr>
        <p:spPr bwMode="auto">
          <a:xfrm>
            <a:off x="1516049" y="1149568"/>
            <a:ext cx="7967980" cy="1156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400" b="1" i="0" u="none" strike="noStrike" cap="none">
                <a:solidFill>
                  <a:srgbClr val="00133C"/>
                </a:solidFill>
                <a:latin typeface="Barlow SemiBold"/>
                <a:ea typeface="Barlow SemiBold"/>
                <a:cs typeface="Barlow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defRPr/>
            </a:pPr>
            <a:endParaRPr/>
          </a:p>
        </p:txBody>
      </p:sp>
      <p:sp>
        <p:nvSpPr>
          <p:cNvPr id="7" name="Google Shape;7;p18"/>
          <p:cNvSpPr txBox="1">
            <a:spLocks noGrp="1"/>
          </p:cNvSpPr>
          <p:nvPr>
            <p:ph type="body" idx="1"/>
          </p:nvPr>
        </p:nvSpPr>
        <p:spPr bwMode="auto">
          <a:xfrm>
            <a:off x="1516049" y="2845851"/>
            <a:ext cx="1208405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rgbClr val="00133C"/>
                </a:solidFill>
                <a:latin typeface="Barlow Light"/>
                <a:ea typeface="Barlow Light"/>
                <a:cs typeface="Barlow Light"/>
              </a:defRPr>
            </a:lvl1pPr>
            <a:lvl2pPr marL="914400" marR="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</a:defRPr>
            </a:lvl2pPr>
            <a:lvl3pPr marL="1371600" marR="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</a:defRPr>
            </a:lvl3pPr>
            <a:lvl4pPr marL="1828800" marR="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</a:defRPr>
            </a:lvl4pPr>
            <a:lvl5pPr marL="2286000" marR="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</a:defRPr>
            </a:lvl5pPr>
            <a:lvl6pPr marL="2743200" marR="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</a:defRPr>
            </a:lvl6pPr>
            <a:lvl7pPr marL="3200400" marR="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</a:defRPr>
            </a:lvl7pPr>
            <a:lvl8pPr marL="3657600" marR="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</a:defRPr>
            </a:lvl8pPr>
            <a:lvl9pPr marL="4114800" marR="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" name="Google Shape;8;p18"/>
          <p:cNvSpPr txBox="1">
            <a:spLocks noGrp="1"/>
          </p:cNvSpPr>
          <p:nvPr>
            <p:ph type="ftr" idx="11"/>
          </p:nvPr>
        </p:nvSpPr>
        <p:spPr bwMode="auto"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defRPr/>
            </a:pPr>
            <a:endParaRPr/>
          </a:p>
        </p:txBody>
      </p:sp>
      <p:sp>
        <p:nvSpPr>
          <p:cNvPr id="9" name="Google Shape;9;p18"/>
          <p:cNvSpPr txBox="1">
            <a:spLocks noGrp="1"/>
          </p:cNvSpPr>
          <p:nvPr>
            <p:ph type="dt" idx="10"/>
          </p:nvPr>
        </p:nvSpPr>
        <p:spPr bwMode="auto"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defRPr/>
            </a:pPr>
            <a:endParaRPr/>
          </a:p>
        </p:txBody>
      </p:sp>
      <p:sp>
        <p:nvSpPr>
          <p:cNvPr id="10" name="Google Shape;10;p18"/>
          <p:cNvSpPr txBox="1">
            <a:spLocks noGrp="1"/>
          </p:cNvSpPr>
          <p:nvPr>
            <p:ph type="sldNum" idx="12"/>
          </p:nvPr>
        </p:nvSpPr>
        <p:spPr bwMode="auto"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‹nº›</a:t>
            </a:fld>
            <a:endParaRPr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97223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hf sldNum="0" hdr="0" ftr="0" dt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mosquitto.org/download/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0d0779ec05_0_22"/>
          <p:cNvSpPr txBox="1"/>
          <p:nvPr/>
        </p:nvSpPr>
        <p:spPr>
          <a:xfrm>
            <a:off x="1516824" y="3502100"/>
            <a:ext cx="18115881" cy="2233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dirty="0" err="1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Instalação</a:t>
            </a:r>
            <a:r>
              <a:rPr lang="en-US" sz="11500" dirty="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 do Broker MQTT</a:t>
            </a:r>
            <a:endParaRPr sz="11500" dirty="0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45" name="Google Shape;45;g30d0779ec05_0_22"/>
          <p:cNvSpPr txBox="1"/>
          <p:nvPr/>
        </p:nvSpPr>
        <p:spPr>
          <a:xfrm>
            <a:off x="1539050" y="6660250"/>
            <a:ext cx="48999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7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Unidade</a:t>
            </a:r>
            <a:r>
              <a:rPr lang="en-US" sz="37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2 | </a:t>
            </a:r>
            <a:r>
              <a:rPr lang="pt-BR" sz="37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Capítulo</a:t>
            </a:r>
            <a:r>
              <a:rPr lang="en-US" sz="37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3</a:t>
            </a:r>
            <a:endParaRPr sz="37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6" name="Google Shape;46;g30d0779ec05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6824" y="7964102"/>
            <a:ext cx="6447176" cy="109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g30d0779ec05_0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9050" y="1568580"/>
            <a:ext cx="2580700" cy="9730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A449AAA-504D-7223-8C18-BB5394D95E06}"/>
              </a:ext>
            </a:extLst>
          </p:cNvPr>
          <p:cNvSpPr txBox="1"/>
          <p:nvPr/>
        </p:nvSpPr>
        <p:spPr>
          <a:xfrm>
            <a:off x="1516824" y="9303733"/>
            <a:ext cx="10049434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FFFFFF"/>
                </a:solidFill>
                <a:latin typeface="Times New Roman" panose="02020603050405020304" pitchFamily="18" charset="0"/>
              </a:rPr>
              <a:t>Prof. Almir Souza e Silva Neto</a:t>
            </a:r>
          </a:p>
          <a:p>
            <a:r>
              <a:rPr lang="pt-BR" sz="2000" dirty="0">
                <a:solidFill>
                  <a:srgbClr val="FFFFFF"/>
                </a:solidFill>
                <a:latin typeface="Times New Roman" panose="02020603050405020304" pitchFamily="18" charset="0"/>
              </a:rPr>
              <a:t>Profa. </a:t>
            </a:r>
            <a:r>
              <a:rPr lang="pt-BR" sz="2000" dirty="0" err="1">
                <a:solidFill>
                  <a:srgbClr val="FFFFFF"/>
                </a:solidFill>
                <a:latin typeface="Times New Roman" panose="02020603050405020304" pitchFamily="18" charset="0"/>
              </a:rPr>
              <a:t>Danúbia</a:t>
            </a:r>
            <a:r>
              <a:rPr lang="pt-BR" sz="2000" dirty="0">
                <a:solidFill>
                  <a:srgbClr val="FFFFFF"/>
                </a:solidFill>
                <a:latin typeface="Times New Roman" panose="02020603050405020304" pitchFamily="18" charset="0"/>
              </a:rPr>
              <a:t> Soares Pires</a:t>
            </a:r>
          </a:p>
          <a:p>
            <a:r>
              <a:rPr lang="pt-BR" sz="2000" dirty="0">
                <a:solidFill>
                  <a:srgbClr val="FFFFFF"/>
                </a:solidFill>
                <a:latin typeface="Times New Roman" panose="02020603050405020304" pitchFamily="18" charset="0"/>
              </a:rPr>
              <a:t>Prof. Felipe Gomes Barbosa</a:t>
            </a:r>
          </a:p>
          <a:p>
            <a:r>
              <a:rPr lang="pt-BR" sz="2000" dirty="0">
                <a:solidFill>
                  <a:srgbClr val="FFFFFF"/>
                </a:solidFill>
                <a:latin typeface="Times New Roman" panose="02020603050405020304" pitchFamily="18" charset="0"/>
              </a:rPr>
              <a:t>Prof. Matheus Silva Pestana</a:t>
            </a:r>
          </a:p>
          <a:p>
            <a:r>
              <a:rPr lang="pt-BR" sz="2000" dirty="0">
                <a:solidFill>
                  <a:srgbClr val="FFFFFF"/>
                </a:solidFill>
                <a:latin typeface="Times New Roman" panose="02020603050405020304" pitchFamily="18" charset="0"/>
              </a:rPr>
              <a:t>Prof. Orlando Donato Rocha Filho</a:t>
            </a:r>
            <a:br>
              <a:rPr lang="pt-BR" dirty="0"/>
            </a:br>
            <a:endParaRPr lang="pt-B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75E10-88A9-8565-C86E-58C3724CB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8354212-DD1A-BF5E-0CB7-B2C2B6631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AD0DE-B7D6-46AB-AFDD-E2FC708B697A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97DDBD0-E342-0088-40BE-A17697F26819}"/>
              </a:ext>
            </a:extLst>
          </p:cNvPr>
          <p:cNvSpPr txBox="1">
            <a:spLocks/>
          </p:cNvSpPr>
          <p:nvPr/>
        </p:nvSpPr>
        <p:spPr>
          <a:xfrm>
            <a:off x="1565564" y="1149568"/>
            <a:ext cx="17442871" cy="11563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Instalação do Broker Mosquitto</a:t>
            </a:r>
            <a:endParaRPr lang="pt-BR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B193E63-3348-EDF1-78D1-AD8FDAC27BB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5177340" y="2361886"/>
            <a:ext cx="9749420" cy="87239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76846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10264-E4C4-A32D-9934-EDC446AA7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85A82D5-5766-1AF0-692D-C571EDFE3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AD0DE-B7D6-46AB-AFDD-E2FC708B697A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2775F91-DFBE-5EB0-905F-72721E0948E1}"/>
              </a:ext>
            </a:extLst>
          </p:cNvPr>
          <p:cNvSpPr txBox="1">
            <a:spLocks/>
          </p:cNvSpPr>
          <p:nvPr/>
        </p:nvSpPr>
        <p:spPr>
          <a:xfrm>
            <a:off x="1565564" y="1149568"/>
            <a:ext cx="17442871" cy="11563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Instalação do Broker Mosquitto</a:t>
            </a:r>
            <a:endParaRPr lang="pt-BR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A262D3F-7C62-B0AC-CFE8-6959437C1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24" y="2525339"/>
            <a:ext cx="19528388" cy="7634443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3B0D0592-7DB1-4E33-3BF7-0E8BD8BC65BB}"/>
              </a:ext>
            </a:extLst>
          </p:cNvPr>
          <p:cNvSpPr/>
          <p:nvPr/>
        </p:nvSpPr>
        <p:spPr>
          <a:xfrm>
            <a:off x="7461504" y="8561669"/>
            <a:ext cx="2450592" cy="444684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48FD6A8D-E852-98A1-3001-EA91B815D61F}"/>
              </a:ext>
            </a:extLst>
          </p:cNvPr>
          <p:cNvSpPr/>
          <p:nvPr/>
        </p:nvSpPr>
        <p:spPr>
          <a:xfrm>
            <a:off x="11978640" y="8167989"/>
            <a:ext cx="5980176" cy="444683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93A2603-686F-5688-6E4E-7F210538C20A}"/>
              </a:ext>
            </a:extLst>
          </p:cNvPr>
          <p:cNvSpPr/>
          <p:nvPr/>
        </p:nvSpPr>
        <p:spPr>
          <a:xfrm>
            <a:off x="4553712" y="8764280"/>
            <a:ext cx="2450592" cy="484145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8683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DD921-EBB1-D6FA-FBC0-4CB91AF8E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40E7A87-B9A0-D22B-9DF1-0ABCB5F8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AD0DE-B7D6-46AB-AFDD-E2FC708B697A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4BF57C0-E301-668A-A559-A97A4BDE532A}"/>
              </a:ext>
            </a:extLst>
          </p:cNvPr>
          <p:cNvSpPr txBox="1">
            <a:spLocks/>
          </p:cNvSpPr>
          <p:nvPr/>
        </p:nvSpPr>
        <p:spPr>
          <a:xfrm>
            <a:off x="1565564" y="1149568"/>
            <a:ext cx="17442871" cy="11563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Instalação do Broker Mosquitto</a:t>
            </a:r>
            <a:endParaRPr lang="pt-BR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Imagem 6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4ADAC4A6-2F7C-72CF-F320-18D626807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4176" y="2305903"/>
            <a:ext cx="5124199" cy="872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50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C79D7-475F-F56D-F299-FA62C876B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E73936A-8E6A-E356-742F-B957FFD40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AD0DE-B7D6-46AB-AFDD-E2FC708B697A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F6AE38D-898E-E1A7-8112-BA07EF1241C5}"/>
              </a:ext>
            </a:extLst>
          </p:cNvPr>
          <p:cNvSpPr txBox="1">
            <a:spLocks/>
          </p:cNvSpPr>
          <p:nvPr/>
        </p:nvSpPr>
        <p:spPr>
          <a:xfrm>
            <a:off x="1565564" y="1149568"/>
            <a:ext cx="17442871" cy="11563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Instalação do Broker Mosquitto</a:t>
            </a:r>
            <a:endParaRPr lang="pt-BR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Imagem 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860F47CA-C4FF-558D-208F-13EED7383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802" y="2305903"/>
            <a:ext cx="12338394" cy="883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559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5E15C-AB0F-9E8E-DA5E-8B58F36FC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615A41-257A-C810-11A4-1005DBC0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AD0DE-B7D6-46AB-AFDD-E2FC708B697A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B7F99FD-3262-B397-095D-3C56D5311D7A}"/>
              </a:ext>
            </a:extLst>
          </p:cNvPr>
          <p:cNvSpPr txBox="1">
            <a:spLocks/>
          </p:cNvSpPr>
          <p:nvPr/>
        </p:nvSpPr>
        <p:spPr>
          <a:xfrm>
            <a:off x="1565564" y="1149568"/>
            <a:ext cx="17442871" cy="11563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Instalação do Broker Mosquitto</a:t>
            </a:r>
            <a:endParaRPr lang="pt-BR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3CEDB7E-4BB1-9581-138F-4959CC81CA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5075724" y="2305903"/>
            <a:ext cx="9952651" cy="8783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70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BC2DA-FD45-7ED0-7E55-599D52CC5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AE50F38-00F7-D498-E4F6-8B9D39BAD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AD0DE-B7D6-46AB-AFDD-E2FC708B697A}" type="slidenum">
              <a:rPr lang="pt-BR" smtClean="0"/>
              <a:pPr/>
              <a:t>15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B010B49-0589-F9DC-6763-A2D8F5F5EDFD}"/>
              </a:ext>
            </a:extLst>
          </p:cNvPr>
          <p:cNvSpPr txBox="1">
            <a:spLocks/>
          </p:cNvSpPr>
          <p:nvPr/>
        </p:nvSpPr>
        <p:spPr>
          <a:xfrm>
            <a:off x="1565564" y="1149568"/>
            <a:ext cx="17442871" cy="11563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Instalação do Broker Mosquitto</a:t>
            </a:r>
            <a:endParaRPr lang="pt-BR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EE90FCD-EC71-9183-E6FD-3F0DA0BF4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313" y="2591741"/>
            <a:ext cx="15851474" cy="823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23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C5787-700B-6341-7048-A832354AD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E988042-CB66-DFA0-866B-E26B78A91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AD0DE-B7D6-46AB-AFDD-E2FC708B697A}" type="slidenum">
              <a:rPr lang="pt-BR" smtClean="0"/>
              <a:pPr/>
              <a:t>16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97FAF70-6ABF-C35F-DA7E-2BE1220F68A3}"/>
              </a:ext>
            </a:extLst>
          </p:cNvPr>
          <p:cNvSpPr txBox="1">
            <a:spLocks/>
          </p:cNvSpPr>
          <p:nvPr/>
        </p:nvSpPr>
        <p:spPr>
          <a:xfrm>
            <a:off x="1565564" y="1149568"/>
            <a:ext cx="17442871" cy="11563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Aplicação</a:t>
            </a:r>
            <a:endParaRPr lang="pt-BR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Imagem 1" descr="Tela de jogo de vídeo game&#10;&#10;O conteúdo gerado por IA pode estar incorreto.">
            <a:extLst>
              <a:ext uri="{FF2B5EF4-FFF2-40B4-BE49-F238E27FC236}">
                <a16:creationId xmlns:a16="http://schemas.microsoft.com/office/drawing/2014/main" id="{979D7980-2586-C587-D474-EAD3E248D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969" y="2501984"/>
            <a:ext cx="7084162" cy="7243227"/>
          </a:xfrm>
          <a:prstGeom prst="rect">
            <a:avLst/>
          </a:prstGeom>
        </p:spPr>
      </p:pic>
      <p:sp>
        <p:nvSpPr>
          <p:cNvPr id="5" name="Espaço Reservado para Rodapé 2">
            <a:extLst>
              <a:ext uri="{FF2B5EF4-FFF2-40B4-BE49-F238E27FC236}">
                <a16:creationId xmlns:a16="http://schemas.microsoft.com/office/drawing/2014/main" id="{F660F86A-92D5-5D80-809A-F8A02D86ED6A}"/>
              </a:ext>
            </a:extLst>
          </p:cNvPr>
          <p:cNvSpPr>
            <a:spLocks noGrp="1"/>
          </p:cNvSpPr>
          <p:nvPr/>
        </p:nvSpPr>
        <p:spPr>
          <a:xfrm>
            <a:off x="6509969" y="9882783"/>
            <a:ext cx="643331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Fonte: gerado por Gemini em 27/05/2025</a:t>
            </a:r>
          </a:p>
        </p:txBody>
      </p:sp>
    </p:spTree>
    <p:extLst>
      <p:ext uri="{BB962C8B-B14F-4D97-AF65-F5344CB8AC3E}">
        <p14:creationId xmlns:p14="http://schemas.microsoft.com/office/powerpoint/2010/main" val="148232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CB376-44F9-9750-DD26-1599FD237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F1C164F-5772-2844-90CF-064557102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AD0DE-B7D6-46AB-AFDD-E2FC708B697A}" type="slidenum">
              <a:rPr lang="pt-BR" smtClean="0"/>
              <a:pPr/>
              <a:t>17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212ADA1-D86B-BB14-815B-2091ECF1F384}"/>
              </a:ext>
            </a:extLst>
          </p:cNvPr>
          <p:cNvSpPr txBox="1">
            <a:spLocks/>
          </p:cNvSpPr>
          <p:nvPr/>
        </p:nvSpPr>
        <p:spPr>
          <a:xfrm>
            <a:off x="1565564" y="1149568"/>
            <a:ext cx="17442871" cy="11563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Aplicação</a:t>
            </a:r>
            <a:endParaRPr lang="pt-BR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Espaço Reservado para Rodapé 2">
            <a:extLst>
              <a:ext uri="{FF2B5EF4-FFF2-40B4-BE49-F238E27FC236}">
                <a16:creationId xmlns:a16="http://schemas.microsoft.com/office/drawing/2014/main" id="{1F7F5732-29FB-601A-27A8-4EC0B797B06B}"/>
              </a:ext>
            </a:extLst>
          </p:cNvPr>
          <p:cNvSpPr>
            <a:spLocks noGrp="1"/>
          </p:cNvSpPr>
          <p:nvPr/>
        </p:nvSpPr>
        <p:spPr>
          <a:xfrm>
            <a:off x="6472647" y="10379196"/>
            <a:ext cx="643331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Fonte: gerado por Gemini em 27/05/2025</a:t>
            </a:r>
          </a:p>
        </p:txBody>
      </p:sp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id="{9F9D17D8-BDF7-7290-33E1-787AEA31C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573" y="2305903"/>
            <a:ext cx="7968953" cy="793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44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3BC1B-F258-DF87-7CE2-B5557E02E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9D866E1-7B21-3E56-B939-83323779D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AD0DE-B7D6-46AB-AFDD-E2FC708B697A}" type="slidenum">
              <a:rPr lang="pt-BR" smtClean="0"/>
              <a:pPr/>
              <a:t>18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6D46A393-78AE-D8A0-D649-BE3886C2E994}"/>
              </a:ext>
            </a:extLst>
          </p:cNvPr>
          <p:cNvSpPr txBox="1">
            <a:spLocks/>
          </p:cNvSpPr>
          <p:nvPr/>
        </p:nvSpPr>
        <p:spPr>
          <a:xfrm>
            <a:off x="1565564" y="1149568"/>
            <a:ext cx="17442871" cy="11563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Aplicação</a:t>
            </a:r>
            <a:endParaRPr lang="pt-BR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8D07943-1560-D6CE-35CF-07563E3EC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7858" y="2553200"/>
            <a:ext cx="5676242" cy="5578376"/>
          </a:xfrm>
          <a:prstGeom prst="rect">
            <a:avLst/>
          </a:prstGeom>
        </p:spPr>
      </p:pic>
      <p:sp>
        <p:nvSpPr>
          <p:cNvPr id="11" name="Espaço Reservado para Conteúdo 6">
            <a:extLst>
              <a:ext uri="{FF2B5EF4-FFF2-40B4-BE49-F238E27FC236}">
                <a16:creationId xmlns:a16="http://schemas.microsoft.com/office/drawing/2014/main" id="{7FF339A4-D931-CE59-DC47-0B9FEC28BD27}"/>
              </a:ext>
            </a:extLst>
          </p:cNvPr>
          <p:cNvSpPr txBox="1">
            <a:spLocks/>
          </p:cNvSpPr>
          <p:nvPr/>
        </p:nvSpPr>
        <p:spPr>
          <a:xfrm>
            <a:off x="1005204" y="2378978"/>
            <a:ext cx="13469749" cy="8510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133C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755650" marR="316229" indent="-74295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AutoNum type="arabicParenR"/>
              <a:defRPr/>
            </a:pPr>
            <a:r>
              <a:rPr lang="pt-BR" sz="4000" dirty="0">
                <a:solidFill>
                  <a:srgbClr val="000000"/>
                </a:solidFill>
              </a:rPr>
              <a:t>Mosquitto.exe – broker MQTT responsável por todo gerenciamento das mensagens;</a:t>
            </a:r>
          </a:p>
          <a:p>
            <a:pPr marL="755650" marR="316229" indent="-74295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AutoNum type="arabicParenR"/>
              <a:defRPr/>
            </a:pPr>
            <a:r>
              <a:rPr lang="pt-BR" sz="4000" dirty="0">
                <a:solidFill>
                  <a:srgbClr val="000000"/>
                </a:solidFill>
              </a:rPr>
              <a:t>Mosquitto_ctrl.exe – gerencia os usuários (adiciona, lista, remove)</a:t>
            </a:r>
          </a:p>
          <a:p>
            <a:pPr marL="12700" marR="316229" indent="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defRPr/>
            </a:pPr>
            <a:r>
              <a:rPr lang="pt-BR" sz="4000" dirty="0">
                <a:solidFill>
                  <a:srgbClr val="000000"/>
                </a:solidFill>
              </a:rPr>
              <a:t>2) Mosquitto_passwd.exe – responsável pela criptografia das senhas de acesso</a:t>
            </a:r>
          </a:p>
          <a:p>
            <a:pPr marL="12700" marR="316229" indent="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defRPr/>
            </a:pPr>
            <a:r>
              <a:rPr lang="pt-BR" sz="4000" dirty="0">
                <a:solidFill>
                  <a:srgbClr val="000000"/>
                </a:solidFill>
              </a:rPr>
              <a:t>3) Mosquitto_pub.exe – cliente MQTT responsável pela publicação em um tópico</a:t>
            </a:r>
          </a:p>
          <a:p>
            <a:pPr marL="12700" marR="316229" indent="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defRPr/>
            </a:pPr>
            <a:endParaRPr lang="pt-BR" sz="4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7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598F9-38A5-3017-F72B-1513D58F4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0C8ACF4-7A09-0DD0-EC30-20DCE76F7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AD0DE-B7D6-46AB-AFDD-E2FC708B697A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D595D33-FA98-CED6-6976-6C389AA3F4F5}"/>
              </a:ext>
            </a:extLst>
          </p:cNvPr>
          <p:cNvSpPr txBox="1">
            <a:spLocks/>
          </p:cNvSpPr>
          <p:nvPr/>
        </p:nvSpPr>
        <p:spPr>
          <a:xfrm>
            <a:off x="1565564" y="1149568"/>
            <a:ext cx="17442871" cy="11563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Aplicação</a:t>
            </a:r>
            <a:endParaRPr lang="pt-BR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9D8477A-8E55-3181-93F7-90AE22126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4953" y="2616799"/>
            <a:ext cx="5676242" cy="5578376"/>
          </a:xfrm>
          <a:prstGeom prst="rect">
            <a:avLst/>
          </a:prstGeom>
        </p:spPr>
      </p:pic>
      <p:sp>
        <p:nvSpPr>
          <p:cNvPr id="11" name="Espaço Reservado para Conteúdo 6">
            <a:extLst>
              <a:ext uri="{FF2B5EF4-FFF2-40B4-BE49-F238E27FC236}">
                <a16:creationId xmlns:a16="http://schemas.microsoft.com/office/drawing/2014/main" id="{700678B9-2A61-5C38-1AF8-5BFDFC943DC3}"/>
              </a:ext>
            </a:extLst>
          </p:cNvPr>
          <p:cNvSpPr txBox="1">
            <a:spLocks/>
          </p:cNvSpPr>
          <p:nvPr/>
        </p:nvSpPr>
        <p:spPr>
          <a:xfrm>
            <a:off x="1005204" y="2378978"/>
            <a:ext cx="13469749" cy="9048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133C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" marR="316229" indent="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defRPr/>
            </a:pPr>
            <a:r>
              <a:rPr lang="pt-BR" sz="4000" dirty="0">
                <a:solidFill>
                  <a:srgbClr val="000000"/>
                </a:solidFill>
              </a:rPr>
              <a:t>4) Mosquitto_rr.exe (</a:t>
            </a:r>
            <a:r>
              <a:rPr lang="pt-BR" sz="4000" dirty="0" err="1">
                <a:solidFill>
                  <a:srgbClr val="000000"/>
                </a:solidFill>
              </a:rPr>
              <a:t>Request_Response</a:t>
            </a:r>
            <a:r>
              <a:rPr lang="pt-BR" sz="4000" dirty="0">
                <a:solidFill>
                  <a:srgbClr val="000000"/>
                </a:solidFill>
              </a:rPr>
              <a:t>) – envia uma mensagem para um tópico e aguarda a sua resposta em outro tópico</a:t>
            </a:r>
          </a:p>
          <a:p>
            <a:pPr marL="12700" marR="316229" indent="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defRPr/>
            </a:pPr>
            <a:r>
              <a:rPr lang="pt-BR" sz="4000" dirty="0">
                <a:solidFill>
                  <a:srgbClr val="000000"/>
                </a:solidFill>
              </a:rPr>
              <a:t>5) Mosquitto_sub.exe – cliente MQTT responsável pela assinatura de um tópico</a:t>
            </a:r>
          </a:p>
          <a:p>
            <a:pPr marL="12700" marR="316229" indent="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defRPr/>
            </a:pPr>
            <a:endParaRPr lang="pt-BR" sz="4000" dirty="0">
              <a:solidFill>
                <a:srgbClr val="000000"/>
              </a:solidFill>
            </a:endParaRPr>
          </a:p>
          <a:p>
            <a:pPr marL="12700" marR="316229" indent="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defRPr/>
            </a:pPr>
            <a:endParaRPr lang="pt-BR" sz="4000" dirty="0">
              <a:solidFill>
                <a:srgbClr val="000000"/>
              </a:solidFill>
            </a:endParaRPr>
          </a:p>
          <a:p>
            <a:pPr marL="12700" marR="316229" indent="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defRPr/>
            </a:pPr>
            <a:endParaRPr lang="pt-BR" sz="4000" dirty="0">
              <a:solidFill>
                <a:srgbClr val="000000"/>
              </a:solidFill>
            </a:endParaRPr>
          </a:p>
          <a:p>
            <a:pPr marL="273050" marR="316229" indent="-26035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Barlow"/>
              <a:buChar char="•"/>
              <a:defRPr/>
            </a:pPr>
            <a:endParaRPr lang="pt-BR" sz="4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632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2"/>
          </p:nvPr>
        </p:nvSpPr>
        <p:spPr>
          <a:xfrm>
            <a:off x="857671" y="1467993"/>
            <a:ext cx="11907354" cy="9556462"/>
          </a:xfrm>
        </p:spPr>
        <p:txBody>
          <a:bodyPr/>
          <a:lstStyle/>
          <a:p>
            <a:pPr marL="273050" marR="316229" indent="-26035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Barlow"/>
              <a:buChar char="•"/>
              <a:defRPr/>
            </a:pPr>
            <a:r>
              <a:rPr lang="pt-BR" sz="6000" dirty="0">
                <a:solidFill>
                  <a:srgbClr val="000000"/>
                </a:solidFill>
              </a:rPr>
              <a:t>Broker é responsável por receber a informação e enviar para outros dispositivos;</a:t>
            </a:r>
          </a:p>
          <a:p>
            <a:pPr marL="273050" marR="316229" indent="-26035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Barlow"/>
              <a:buChar char="•"/>
              <a:defRPr/>
            </a:pPr>
            <a:r>
              <a:rPr lang="pt-BR" sz="6000" dirty="0">
                <a:solidFill>
                  <a:srgbClr val="000000"/>
                </a:solidFill>
              </a:rPr>
              <a:t> No </a:t>
            </a:r>
            <a:r>
              <a:rPr lang="pt-BR" sz="6000" dirty="0" err="1">
                <a:solidFill>
                  <a:srgbClr val="000000"/>
                </a:solidFill>
              </a:rPr>
              <a:t>Mqtt</a:t>
            </a:r>
            <a:r>
              <a:rPr lang="pt-BR" sz="6000" dirty="0">
                <a:solidFill>
                  <a:srgbClr val="000000"/>
                </a:solidFill>
              </a:rPr>
              <a:t> o dispositivo mantém-se conectado ao servidor;</a:t>
            </a:r>
          </a:p>
          <a:p>
            <a:pPr marL="273050" marR="316229" indent="-26035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Barlow"/>
              <a:buChar char="•"/>
              <a:defRPr/>
            </a:pPr>
            <a:r>
              <a:rPr lang="pt-BR" sz="6000" dirty="0">
                <a:solidFill>
                  <a:srgbClr val="000000"/>
                </a:solidFill>
              </a:rPr>
              <a:t>No </a:t>
            </a:r>
            <a:r>
              <a:rPr lang="pt-BR" sz="6000" dirty="0" err="1">
                <a:solidFill>
                  <a:srgbClr val="000000"/>
                </a:solidFill>
              </a:rPr>
              <a:t>Mqtt</a:t>
            </a:r>
            <a:r>
              <a:rPr lang="pt-BR" sz="6000" dirty="0">
                <a:solidFill>
                  <a:srgbClr val="000000"/>
                </a:solidFill>
              </a:rPr>
              <a:t> mantém o IP conectado, tornando mais rápido;</a:t>
            </a:r>
          </a:p>
          <a:p>
            <a:pPr marL="273050" marR="316229" indent="-26035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Barlow"/>
              <a:buChar char="•"/>
              <a:defRPr/>
            </a:pPr>
            <a:r>
              <a:rPr lang="pt-BR" sz="6000" dirty="0">
                <a:solidFill>
                  <a:srgbClr val="000000"/>
                </a:solidFill>
              </a:rPr>
              <a:t>Não faz o uso do cabeçalho;</a:t>
            </a:r>
          </a:p>
          <a:p>
            <a:endParaRPr lang="pt-BR" sz="4000" dirty="0">
              <a:solidFill>
                <a:srgbClr val="000000"/>
              </a:solidFill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330614" y="284895"/>
            <a:ext cx="17442871" cy="11563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Broker Mosquitto</a:t>
            </a:r>
            <a:endParaRPr lang="pt-BR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Imagem 1" descr="Crie uma imagem que represente a instalação do Broker MQTT. Inclua figuras de dispositivos conectados a um servidor, destacando a conexão contínua e a rapidez proporcionada pelo IP conectado. Mostre a ausência de cabeçalho e a função do Broker em receber e enviar informações para outros dispositivos. Utilize um estilo moderno e tecnológico, com cores que transmitam eficiência e conectividade.">
            <a:extLst>
              <a:ext uri="{FF2B5EF4-FFF2-40B4-BE49-F238E27FC236}">
                <a16:creationId xmlns:a16="http://schemas.microsoft.com/office/drawing/2014/main" id="{4C60CF4C-F974-94AF-59B2-0B7790575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3931" y="5815584"/>
            <a:ext cx="5493766" cy="549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965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08215-FF88-8988-AEFD-ADA8A4890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79B21D3-DBEA-6A18-914B-B7EF2BA7F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AD0DE-B7D6-46AB-AFDD-E2FC708B697A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316DCA5-C1F0-62C4-E7FF-BA3663C46873}"/>
              </a:ext>
            </a:extLst>
          </p:cNvPr>
          <p:cNvSpPr txBox="1">
            <a:spLocks/>
          </p:cNvSpPr>
          <p:nvPr/>
        </p:nvSpPr>
        <p:spPr>
          <a:xfrm>
            <a:off x="1565564" y="1149568"/>
            <a:ext cx="17442871" cy="11563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Comandos</a:t>
            </a:r>
            <a:endParaRPr lang="pt-BR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Espaço Reservado para Conteúdo 6">
            <a:extLst>
              <a:ext uri="{FF2B5EF4-FFF2-40B4-BE49-F238E27FC236}">
                <a16:creationId xmlns:a16="http://schemas.microsoft.com/office/drawing/2014/main" id="{C347829D-B715-A8AD-1754-0771666D1276}"/>
              </a:ext>
            </a:extLst>
          </p:cNvPr>
          <p:cNvSpPr txBox="1">
            <a:spLocks/>
          </p:cNvSpPr>
          <p:nvPr/>
        </p:nvSpPr>
        <p:spPr>
          <a:xfrm>
            <a:off x="1005204" y="2378978"/>
            <a:ext cx="18093692" cy="4739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133C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84200" marR="316229" indent="-57150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Arial" panose="020B0604020202020204" pitchFamily="34" charset="0"/>
              <a:buChar char="•"/>
              <a:defRPr/>
            </a:pPr>
            <a:r>
              <a:rPr lang="pt-BR" sz="4000" dirty="0" err="1">
                <a:solidFill>
                  <a:srgbClr val="000000"/>
                </a:solidFill>
              </a:rPr>
              <a:t>mosquitto</a:t>
            </a:r>
            <a:r>
              <a:rPr lang="pt-BR" sz="4000" dirty="0">
                <a:solidFill>
                  <a:srgbClr val="000000"/>
                </a:solidFill>
              </a:rPr>
              <a:t> –v -&gt; inicia o </a:t>
            </a:r>
            <a:r>
              <a:rPr lang="pt-BR" sz="4000" dirty="0" err="1">
                <a:solidFill>
                  <a:srgbClr val="000000"/>
                </a:solidFill>
              </a:rPr>
              <a:t>mosquitto</a:t>
            </a:r>
            <a:r>
              <a:rPr lang="pt-BR" sz="4000" dirty="0">
                <a:solidFill>
                  <a:srgbClr val="000000"/>
                </a:solidFill>
              </a:rPr>
              <a:t> (</a:t>
            </a:r>
            <a:r>
              <a:rPr lang="pt-BR" sz="4000" dirty="0" err="1">
                <a:solidFill>
                  <a:srgbClr val="000000"/>
                </a:solidFill>
              </a:rPr>
              <a:t>port</a:t>
            </a:r>
            <a:r>
              <a:rPr lang="pt-BR" sz="4000" dirty="0">
                <a:solidFill>
                  <a:srgbClr val="000000"/>
                </a:solidFill>
              </a:rPr>
              <a:t> 1883)</a:t>
            </a:r>
          </a:p>
          <a:p>
            <a:pPr marL="584200" marR="316229" indent="-57150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Arial" panose="020B0604020202020204" pitchFamily="34" charset="0"/>
              <a:buChar char="•"/>
              <a:defRPr/>
            </a:pPr>
            <a:endParaRPr lang="pt-BR" sz="4000" dirty="0">
              <a:solidFill>
                <a:srgbClr val="000000"/>
              </a:solidFill>
            </a:endParaRPr>
          </a:p>
          <a:p>
            <a:pPr marL="12700" marR="316229" indent="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defRPr/>
            </a:pPr>
            <a:endParaRPr lang="pt-BR" sz="4000" dirty="0">
              <a:solidFill>
                <a:srgbClr val="000000"/>
              </a:solidFill>
            </a:endParaRPr>
          </a:p>
          <a:p>
            <a:pPr marL="273050" marR="316229" indent="-26035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Barlow"/>
              <a:buChar char="•"/>
              <a:defRPr/>
            </a:pPr>
            <a:endParaRPr lang="pt-BR" sz="4000" dirty="0">
              <a:solidFill>
                <a:srgbClr val="000000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7521103-B374-744E-AB9E-D627A3786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48" y="4373830"/>
            <a:ext cx="18909603" cy="296292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9844C5C-ADF3-0428-3EB0-158243A31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47" y="7903144"/>
            <a:ext cx="18909603" cy="299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42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B7279-D8C2-E74A-C475-5A5EA8A12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D6A0845-BE63-161C-D6C9-BB2069450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AD0DE-B7D6-46AB-AFDD-E2FC708B697A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3D2A051-678A-497A-45AD-A6B846B32537}"/>
              </a:ext>
            </a:extLst>
          </p:cNvPr>
          <p:cNvSpPr txBox="1">
            <a:spLocks/>
          </p:cNvSpPr>
          <p:nvPr/>
        </p:nvSpPr>
        <p:spPr>
          <a:xfrm>
            <a:off x="1565564" y="1149568"/>
            <a:ext cx="17442871" cy="11563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Comandos</a:t>
            </a:r>
            <a:endParaRPr lang="pt-BR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Espaço Reservado para Conteúdo 6">
            <a:extLst>
              <a:ext uri="{FF2B5EF4-FFF2-40B4-BE49-F238E27FC236}">
                <a16:creationId xmlns:a16="http://schemas.microsoft.com/office/drawing/2014/main" id="{D76CE686-F902-3F94-3CD7-5CFDC9699368}"/>
              </a:ext>
            </a:extLst>
          </p:cNvPr>
          <p:cNvSpPr txBox="1">
            <a:spLocks/>
          </p:cNvSpPr>
          <p:nvPr/>
        </p:nvSpPr>
        <p:spPr>
          <a:xfrm>
            <a:off x="1005204" y="2378978"/>
            <a:ext cx="18093692" cy="4739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133C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84200" marR="316229" indent="-57150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Arial" panose="020B0604020202020204" pitchFamily="34" charset="0"/>
              <a:buChar char="•"/>
              <a:defRPr/>
            </a:pPr>
            <a:r>
              <a:rPr lang="pt-BR" sz="4000" dirty="0" err="1">
                <a:solidFill>
                  <a:srgbClr val="000000"/>
                </a:solidFill>
              </a:rPr>
              <a:t>mosquitto</a:t>
            </a:r>
            <a:r>
              <a:rPr lang="pt-BR" sz="4000" dirty="0">
                <a:solidFill>
                  <a:srgbClr val="000000"/>
                </a:solidFill>
              </a:rPr>
              <a:t> -c </a:t>
            </a:r>
            <a:r>
              <a:rPr lang="pt-BR" sz="4000" dirty="0" err="1">
                <a:solidFill>
                  <a:srgbClr val="000000"/>
                </a:solidFill>
              </a:rPr>
              <a:t>mosquitto.conf</a:t>
            </a:r>
            <a:r>
              <a:rPr lang="pt-BR" sz="4000" dirty="0">
                <a:solidFill>
                  <a:srgbClr val="000000"/>
                </a:solidFill>
              </a:rPr>
              <a:t> –v -&gt; inicia o </a:t>
            </a:r>
            <a:r>
              <a:rPr lang="pt-BR" sz="4000" dirty="0" err="1">
                <a:solidFill>
                  <a:srgbClr val="000000"/>
                </a:solidFill>
              </a:rPr>
              <a:t>mosquitto</a:t>
            </a:r>
            <a:r>
              <a:rPr lang="pt-BR" sz="4000" dirty="0">
                <a:solidFill>
                  <a:srgbClr val="000000"/>
                </a:solidFill>
              </a:rPr>
              <a:t> (</a:t>
            </a:r>
            <a:r>
              <a:rPr lang="pt-BR" sz="4000" dirty="0" err="1">
                <a:solidFill>
                  <a:srgbClr val="000000"/>
                </a:solidFill>
              </a:rPr>
              <a:t>port</a:t>
            </a:r>
            <a:r>
              <a:rPr lang="pt-BR" sz="4000" dirty="0">
                <a:solidFill>
                  <a:srgbClr val="000000"/>
                </a:solidFill>
              </a:rPr>
              <a:t> 1883)</a:t>
            </a:r>
          </a:p>
          <a:p>
            <a:pPr marL="584200" marR="316229" indent="-57150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Arial" panose="020B0604020202020204" pitchFamily="34" charset="0"/>
              <a:buChar char="•"/>
              <a:defRPr/>
            </a:pPr>
            <a:endParaRPr lang="pt-BR" sz="4000" dirty="0">
              <a:solidFill>
                <a:srgbClr val="000000"/>
              </a:solidFill>
            </a:endParaRPr>
          </a:p>
          <a:p>
            <a:pPr marL="12700" marR="316229" indent="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defRPr/>
            </a:pPr>
            <a:endParaRPr lang="pt-BR" sz="4000" dirty="0">
              <a:solidFill>
                <a:srgbClr val="000000"/>
              </a:solidFill>
            </a:endParaRPr>
          </a:p>
          <a:p>
            <a:pPr marL="273050" marR="316229" indent="-26035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Barlow"/>
              <a:buChar char="•"/>
              <a:defRPr/>
            </a:pPr>
            <a:endParaRPr lang="pt-BR" sz="4000" dirty="0">
              <a:solidFill>
                <a:srgbClr val="000000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CDA542E-982C-3C61-85EC-EE5C21E9D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54" y="3881452"/>
            <a:ext cx="18909791" cy="396409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4D94D8D-4582-CDC4-0DB9-963B53D53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26" y="8908764"/>
            <a:ext cx="18909791" cy="160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001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33A02-BC4E-09E8-F2C0-AA1D8836C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FECBA10-DF1E-3F3C-3E0F-C4A2FAF45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AD0DE-B7D6-46AB-AFDD-E2FC708B697A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AF347EB-F030-C188-A17E-E1886070862E}"/>
              </a:ext>
            </a:extLst>
          </p:cNvPr>
          <p:cNvSpPr txBox="1">
            <a:spLocks/>
          </p:cNvSpPr>
          <p:nvPr/>
        </p:nvSpPr>
        <p:spPr>
          <a:xfrm>
            <a:off x="1565564" y="1149568"/>
            <a:ext cx="17442871" cy="11563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Comandos</a:t>
            </a:r>
            <a:endParaRPr lang="pt-BR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Espaço Reservado para Conteúdo 6">
            <a:extLst>
              <a:ext uri="{FF2B5EF4-FFF2-40B4-BE49-F238E27FC236}">
                <a16:creationId xmlns:a16="http://schemas.microsoft.com/office/drawing/2014/main" id="{D6E28205-4AE8-FDEA-50C9-D69C23BFB2FD}"/>
              </a:ext>
            </a:extLst>
          </p:cNvPr>
          <p:cNvSpPr txBox="1">
            <a:spLocks/>
          </p:cNvSpPr>
          <p:nvPr/>
        </p:nvSpPr>
        <p:spPr>
          <a:xfrm>
            <a:off x="1005204" y="2378978"/>
            <a:ext cx="18093692" cy="538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133C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84200" marR="316229" indent="-57150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Arial" panose="020B0604020202020204" pitchFamily="34" charset="0"/>
              <a:buChar char="•"/>
              <a:defRPr/>
            </a:pPr>
            <a:r>
              <a:rPr lang="pt-BR" sz="4000" dirty="0" err="1">
                <a:solidFill>
                  <a:srgbClr val="000000"/>
                </a:solidFill>
              </a:rPr>
              <a:t>mosquitto_sub</a:t>
            </a:r>
            <a:r>
              <a:rPr lang="pt-BR" sz="4000" dirty="0">
                <a:solidFill>
                  <a:srgbClr val="000000"/>
                </a:solidFill>
              </a:rPr>
              <a:t> –h </a:t>
            </a:r>
            <a:r>
              <a:rPr lang="pt-BR" sz="4000" dirty="0" err="1">
                <a:solidFill>
                  <a:srgbClr val="000000"/>
                </a:solidFill>
              </a:rPr>
              <a:t>localhost</a:t>
            </a:r>
            <a:r>
              <a:rPr lang="pt-BR" sz="4000" dirty="0">
                <a:solidFill>
                  <a:srgbClr val="000000"/>
                </a:solidFill>
              </a:rPr>
              <a:t> –p 1883 –t temperatura -&gt; assina no tópico (temperatura)</a:t>
            </a:r>
          </a:p>
          <a:p>
            <a:pPr marL="584200" marR="316229" indent="-57150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Arial" panose="020B0604020202020204" pitchFamily="34" charset="0"/>
              <a:buChar char="•"/>
              <a:defRPr/>
            </a:pPr>
            <a:endParaRPr lang="pt-BR" sz="4000" dirty="0">
              <a:solidFill>
                <a:srgbClr val="000000"/>
              </a:solidFill>
            </a:endParaRPr>
          </a:p>
          <a:p>
            <a:pPr marL="12700" marR="316229" indent="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defRPr/>
            </a:pPr>
            <a:endParaRPr lang="pt-BR" sz="4000" dirty="0">
              <a:solidFill>
                <a:srgbClr val="000000"/>
              </a:solidFill>
            </a:endParaRPr>
          </a:p>
          <a:p>
            <a:pPr marL="273050" marR="316229" indent="-26035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Barlow"/>
              <a:buChar char="•"/>
              <a:defRPr/>
            </a:pPr>
            <a:endParaRPr lang="pt-BR" sz="4000" dirty="0">
              <a:solidFill>
                <a:srgbClr val="000000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A6AD964-09E9-4079-041C-31D2EDB2C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155" y="4474517"/>
            <a:ext cx="18247790" cy="445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93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9CFD1-A13A-0FF3-324D-94E88ED9F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8402957-EB2A-24C1-B925-AE0CC5CDE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AD0DE-B7D6-46AB-AFDD-E2FC708B697A}" type="slidenum">
              <a:rPr lang="pt-BR" smtClean="0"/>
              <a:pPr/>
              <a:t>23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6C4AD21B-AFC8-CF7A-212F-2ED834AE8443}"/>
              </a:ext>
            </a:extLst>
          </p:cNvPr>
          <p:cNvSpPr txBox="1">
            <a:spLocks/>
          </p:cNvSpPr>
          <p:nvPr/>
        </p:nvSpPr>
        <p:spPr>
          <a:xfrm>
            <a:off x="1565564" y="1149568"/>
            <a:ext cx="17442871" cy="11563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Comandos</a:t>
            </a:r>
            <a:endParaRPr lang="pt-BR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Espaço Reservado para Conteúdo 6">
            <a:extLst>
              <a:ext uri="{FF2B5EF4-FFF2-40B4-BE49-F238E27FC236}">
                <a16:creationId xmlns:a16="http://schemas.microsoft.com/office/drawing/2014/main" id="{58A5A19A-8C81-9902-2F08-10E7D1051C60}"/>
              </a:ext>
            </a:extLst>
          </p:cNvPr>
          <p:cNvSpPr txBox="1">
            <a:spLocks/>
          </p:cNvSpPr>
          <p:nvPr/>
        </p:nvSpPr>
        <p:spPr>
          <a:xfrm>
            <a:off x="1005204" y="2378978"/>
            <a:ext cx="18093692" cy="538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133C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84200" marR="316229" indent="-57150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Arial" panose="020B0604020202020204" pitchFamily="34" charset="0"/>
              <a:buChar char="•"/>
              <a:defRPr/>
            </a:pPr>
            <a:r>
              <a:rPr lang="pt-BR" sz="4000" dirty="0" err="1">
                <a:solidFill>
                  <a:srgbClr val="000000"/>
                </a:solidFill>
              </a:rPr>
              <a:t>mosquitto_pub</a:t>
            </a:r>
            <a:r>
              <a:rPr lang="pt-BR" sz="4000" dirty="0">
                <a:solidFill>
                  <a:srgbClr val="000000"/>
                </a:solidFill>
              </a:rPr>
              <a:t> –h </a:t>
            </a:r>
            <a:r>
              <a:rPr lang="pt-BR" sz="4000" dirty="0" err="1">
                <a:solidFill>
                  <a:srgbClr val="000000"/>
                </a:solidFill>
              </a:rPr>
              <a:t>localhost</a:t>
            </a:r>
            <a:r>
              <a:rPr lang="pt-BR" sz="4000" dirty="0">
                <a:solidFill>
                  <a:srgbClr val="000000"/>
                </a:solidFill>
              </a:rPr>
              <a:t> –p 1883 –t temperatura –m 38 -&gt; publica no tópico (temperatura) o valor 38 </a:t>
            </a:r>
          </a:p>
          <a:p>
            <a:pPr marL="584200" marR="316229" indent="-57150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Arial" panose="020B0604020202020204" pitchFamily="34" charset="0"/>
              <a:buChar char="•"/>
              <a:defRPr/>
            </a:pPr>
            <a:endParaRPr lang="pt-BR" sz="4000" dirty="0">
              <a:solidFill>
                <a:srgbClr val="000000"/>
              </a:solidFill>
            </a:endParaRPr>
          </a:p>
          <a:p>
            <a:pPr marL="12700" marR="316229" indent="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defRPr/>
            </a:pPr>
            <a:endParaRPr lang="pt-BR" sz="4000" dirty="0">
              <a:solidFill>
                <a:srgbClr val="000000"/>
              </a:solidFill>
            </a:endParaRPr>
          </a:p>
          <a:p>
            <a:pPr marL="273050" marR="316229" indent="-26035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Barlow"/>
              <a:buChar char="•"/>
              <a:defRPr/>
            </a:pPr>
            <a:endParaRPr lang="pt-BR" sz="4000" dirty="0">
              <a:solidFill>
                <a:srgbClr val="000000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A126E50-AA15-F638-517C-1278D2FA7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564" y="4613907"/>
            <a:ext cx="17328412" cy="538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945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AFB13-61CB-B117-A6D7-76DB88E69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885A811-E53B-5460-31B3-27C4FD4E0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AD0DE-B7D6-46AB-AFDD-E2FC708B697A}" type="slidenum">
              <a:rPr lang="pt-BR" smtClean="0"/>
              <a:pPr/>
              <a:t>24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68C082FE-8538-6DE0-1917-26D110B0F0CE}"/>
              </a:ext>
            </a:extLst>
          </p:cNvPr>
          <p:cNvSpPr txBox="1">
            <a:spLocks/>
          </p:cNvSpPr>
          <p:nvPr/>
        </p:nvSpPr>
        <p:spPr>
          <a:xfrm>
            <a:off x="1565564" y="-94291"/>
            <a:ext cx="17442871" cy="11563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Comandos</a:t>
            </a:r>
            <a:endParaRPr lang="pt-BR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1621933-06A7-2739-1B9D-098B47A41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988" y="1581951"/>
            <a:ext cx="18252447" cy="965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81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0F986-D292-DE61-CBF2-E569EB831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FDBD67E-5B88-00D7-A4B3-4AB88BEB1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AD0DE-B7D6-46AB-AFDD-E2FC708B697A}" type="slidenum">
              <a:rPr lang="pt-BR" smtClean="0"/>
              <a:pPr/>
              <a:t>25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6CA2600A-BD11-0273-FA6E-4EA19EBC2EB9}"/>
              </a:ext>
            </a:extLst>
          </p:cNvPr>
          <p:cNvSpPr txBox="1">
            <a:spLocks/>
          </p:cNvSpPr>
          <p:nvPr/>
        </p:nvSpPr>
        <p:spPr>
          <a:xfrm>
            <a:off x="1565564" y="-94291"/>
            <a:ext cx="17442871" cy="11563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Criação de usuário/senha</a:t>
            </a:r>
            <a:endParaRPr lang="pt-BR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6073EA2-029B-FC58-B528-671020C69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391" y="2892545"/>
            <a:ext cx="17817317" cy="6988089"/>
          </a:xfrm>
          <a:prstGeom prst="rect">
            <a:avLst/>
          </a:prstGeom>
        </p:spPr>
      </p:pic>
      <p:sp>
        <p:nvSpPr>
          <p:cNvPr id="6" name="Espaço Reservado para Conteúdo 6">
            <a:extLst>
              <a:ext uri="{FF2B5EF4-FFF2-40B4-BE49-F238E27FC236}">
                <a16:creationId xmlns:a16="http://schemas.microsoft.com/office/drawing/2014/main" id="{26DF74BA-81F4-7420-C0FA-0D9AA2A4DA20}"/>
              </a:ext>
            </a:extLst>
          </p:cNvPr>
          <p:cNvSpPr txBox="1">
            <a:spLocks/>
          </p:cNvSpPr>
          <p:nvPr/>
        </p:nvSpPr>
        <p:spPr>
          <a:xfrm>
            <a:off x="1005204" y="1000500"/>
            <a:ext cx="18093692" cy="538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133C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84200" marR="316229" indent="-57150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Arial" panose="020B0604020202020204" pitchFamily="34" charset="0"/>
              <a:buChar char="•"/>
              <a:defRPr/>
            </a:pPr>
            <a:r>
              <a:rPr lang="pt-BR" sz="4000" dirty="0">
                <a:solidFill>
                  <a:srgbClr val="000000"/>
                </a:solidFill>
              </a:rPr>
              <a:t>Crie um arquivo “senha.pwd” dentro da pasta </a:t>
            </a:r>
            <a:r>
              <a:rPr lang="pt-BR" sz="4000" dirty="0" err="1">
                <a:solidFill>
                  <a:srgbClr val="000000"/>
                </a:solidFill>
              </a:rPr>
              <a:t>mosquitto</a:t>
            </a:r>
            <a:r>
              <a:rPr lang="pt-BR" sz="4000" dirty="0">
                <a:solidFill>
                  <a:srgbClr val="000000"/>
                </a:solidFill>
              </a:rPr>
              <a:t> (C:\Program Files\</a:t>
            </a:r>
            <a:r>
              <a:rPr lang="pt-BR" sz="4000" dirty="0" err="1">
                <a:solidFill>
                  <a:srgbClr val="000000"/>
                </a:solidFill>
              </a:rPr>
              <a:t>mosquitto</a:t>
            </a:r>
            <a:r>
              <a:rPr lang="pt-BR" sz="4000" dirty="0">
                <a:solidFill>
                  <a:srgbClr val="000000"/>
                </a:solidFill>
              </a:rPr>
              <a:t>) onde irá armazenar as informações do usuário e senha</a:t>
            </a:r>
          </a:p>
          <a:p>
            <a:pPr marL="584200" marR="316229" indent="-57150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Arial" panose="020B0604020202020204" pitchFamily="34" charset="0"/>
              <a:buChar char="•"/>
              <a:defRPr/>
            </a:pPr>
            <a:endParaRPr lang="pt-BR" sz="4000" dirty="0">
              <a:solidFill>
                <a:srgbClr val="000000"/>
              </a:solidFill>
            </a:endParaRPr>
          </a:p>
          <a:p>
            <a:pPr marL="12700" marR="316229" indent="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defRPr/>
            </a:pPr>
            <a:endParaRPr lang="pt-BR" sz="4000" dirty="0">
              <a:solidFill>
                <a:srgbClr val="000000"/>
              </a:solidFill>
            </a:endParaRPr>
          </a:p>
          <a:p>
            <a:pPr marL="273050" marR="316229" indent="-26035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Barlow"/>
              <a:buChar char="•"/>
              <a:defRPr/>
            </a:pPr>
            <a:endParaRPr lang="pt-BR" sz="4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222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13BC8-1B03-7955-7EA3-A7F935D89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1059457-080D-FD0B-F727-87EC1B620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AD0DE-B7D6-46AB-AFDD-E2FC708B697A}" type="slidenum">
              <a:rPr lang="pt-BR" smtClean="0"/>
              <a:pPr/>
              <a:t>26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C7671EB-038C-C17C-0854-C8F7F02A6B8C}"/>
              </a:ext>
            </a:extLst>
          </p:cNvPr>
          <p:cNvSpPr txBox="1">
            <a:spLocks/>
          </p:cNvSpPr>
          <p:nvPr/>
        </p:nvSpPr>
        <p:spPr>
          <a:xfrm>
            <a:off x="1565564" y="-94291"/>
            <a:ext cx="17442871" cy="11563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Criação de usuário/senha</a:t>
            </a:r>
            <a:endParaRPr lang="pt-BR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A23B1A0-966E-9A5A-A3F2-135CC24C2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111" y="3149458"/>
            <a:ext cx="15187877" cy="7371183"/>
          </a:xfrm>
          <a:prstGeom prst="rect">
            <a:avLst/>
          </a:prstGeom>
        </p:spPr>
      </p:pic>
      <p:sp>
        <p:nvSpPr>
          <p:cNvPr id="15" name="Espaço Reservado para Conteúdo 6">
            <a:extLst>
              <a:ext uri="{FF2B5EF4-FFF2-40B4-BE49-F238E27FC236}">
                <a16:creationId xmlns:a16="http://schemas.microsoft.com/office/drawing/2014/main" id="{D8545E07-070D-FAD1-8C4D-CB9CE6F7F577}"/>
              </a:ext>
            </a:extLst>
          </p:cNvPr>
          <p:cNvSpPr txBox="1">
            <a:spLocks/>
          </p:cNvSpPr>
          <p:nvPr/>
        </p:nvSpPr>
        <p:spPr>
          <a:xfrm>
            <a:off x="1005204" y="1000500"/>
            <a:ext cx="18093692" cy="538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133C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84200" marR="316229" indent="-57150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Arial" panose="020B0604020202020204" pitchFamily="34" charset="0"/>
              <a:buChar char="•"/>
              <a:defRPr/>
            </a:pPr>
            <a:r>
              <a:rPr lang="pt-BR" sz="4000" dirty="0">
                <a:solidFill>
                  <a:srgbClr val="000000"/>
                </a:solidFill>
              </a:rPr>
              <a:t>Altere o arquivo </a:t>
            </a:r>
            <a:r>
              <a:rPr lang="pt-BR" sz="4000" dirty="0" err="1">
                <a:solidFill>
                  <a:srgbClr val="000000"/>
                </a:solidFill>
              </a:rPr>
              <a:t>mosquitto.conf</a:t>
            </a:r>
            <a:r>
              <a:rPr lang="pt-BR" sz="4000" dirty="0">
                <a:solidFill>
                  <a:srgbClr val="000000"/>
                </a:solidFill>
              </a:rPr>
              <a:t> -&gt; </a:t>
            </a:r>
            <a:r>
              <a:rPr lang="pt-BR" sz="4000" dirty="0" err="1">
                <a:solidFill>
                  <a:srgbClr val="000000"/>
                </a:solidFill>
              </a:rPr>
              <a:t>password_file</a:t>
            </a:r>
            <a:r>
              <a:rPr lang="pt-BR" sz="4000" dirty="0">
                <a:solidFill>
                  <a:srgbClr val="000000"/>
                </a:solidFill>
              </a:rPr>
              <a:t> C:\Program Files\</a:t>
            </a:r>
            <a:r>
              <a:rPr lang="pt-BR" sz="4000" dirty="0" err="1">
                <a:solidFill>
                  <a:srgbClr val="000000"/>
                </a:solidFill>
              </a:rPr>
              <a:t>mosquitto</a:t>
            </a:r>
            <a:r>
              <a:rPr lang="pt-BR" sz="4000" dirty="0">
                <a:solidFill>
                  <a:srgbClr val="000000"/>
                </a:solidFill>
              </a:rPr>
              <a:t>\senha.pwd</a:t>
            </a:r>
          </a:p>
          <a:p>
            <a:pPr marL="584200" marR="316229" indent="-57150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Arial" panose="020B0604020202020204" pitchFamily="34" charset="0"/>
              <a:buChar char="•"/>
              <a:defRPr/>
            </a:pPr>
            <a:endParaRPr lang="pt-BR" sz="4000" dirty="0">
              <a:solidFill>
                <a:srgbClr val="000000"/>
              </a:solidFill>
            </a:endParaRPr>
          </a:p>
          <a:p>
            <a:pPr marL="12700" marR="316229" indent="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defRPr/>
            </a:pPr>
            <a:endParaRPr lang="pt-BR" sz="4000" dirty="0">
              <a:solidFill>
                <a:srgbClr val="000000"/>
              </a:solidFill>
            </a:endParaRPr>
          </a:p>
          <a:p>
            <a:pPr marL="273050" marR="316229" indent="-26035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Barlow"/>
              <a:buChar char="•"/>
              <a:defRPr/>
            </a:pPr>
            <a:endParaRPr lang="pt-BR" sz="4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545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2A7B6-4560-1A77-8A23-94FB8009A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5DAA345-7100-B06E-01A8-22C0A069C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AD0DE-B7D6-46AB-AFDD-E2FC708B697A}" type="slidenum">
              <a:rPr lang="pt-BR" smtClean="0"/>
              <a:pPr/>
              <a:t>27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4B30FB4-6F47-C81E-58D5-BA7DA9939850}"/>
              </a:ext>
            </a:extLst>
          </p:cNvPr>
          <p:cNvSpPr txBox="1">
            <a:spLocks/>
          </p:cNvSpPr>
          <p:nvPr/>
        </p:nvSpPr>
        <p:spPr>
          <a:xfrm>
            <a:off x="1565564" y="-94291"/>
            <a:ext cx="17442871" cy="11563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Criação de usuário/senha</a:t>
            </a:r>
            <a:endParaRPr lang="pt-BR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AE23BC1-8000-82B5-D694-DB45FE9E8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287" y="2670777"/>
            <a:ext cx="7419229" cy="8416130"/>
          </a:xfrm>
          <a:prstGeom prst="rect">
            <a:avLst/>
          </a:prstGeom>
        </p:spPr>
      </p:pic>
      <p:sp>
        <p:nvSpPr>
          <p:cNvPr id="2" name="Espaço Reservado para Conteúdo 6">
            <a:extLst>
              <a:ext uri="{FF2B5EF4-FFF2-40B4-BE49-F238E27FC236}">
                <a16:creationId xmlns:a16="http://schemas.microsoft.com/office/drawing/2014/main" id="{4490952C-77CA-52A0-8F42-CD7A8A4ADC3C}"/>
              </a:ext>
            </a:extLst>
          </p:cNvPr>
          <p:cNvSpPr txBox="1">
            <a:spLocks/>
          </p:cNvSpPr>
          <p:nvPr/>
        </p:nvSpPr>
        <p:spPr>
          <a:xfrm>
            <a:off x="1005204" y="1000500"/>
            <a:ext cx="18093692" cy="4739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133C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84200" marR="316229" indent="-57150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Arial" panose="020B0604020202020204" pitchFamily="34" charset="0"/>
              <a:buChar char="•"/>
              <a:defRPr/>
            </a:pPr>
            <a:r>
              <a:rPr lang="pt-BR" sz="4000" dirty="0">
                <a:solidFill>
                  <a:srgbClr val="000000"/>
                </a:solidFill>
              </a:rPr>
              <a:t>Execute como administrador o “</a:t>
            </a:r>
            <a:r>
              <a:rPr lang="pt-BR" sz="4000" dirty="0" err="1">
                <a:solidFill>
                  <a:srgbClr val="000000"/>
                </a:solidFill>
              </a:rPr>
              <a:t>cmd</a:t>
            </a:r>
            <a:r>
              <a:rPr lang="pt-BR" sz="4000" dirty="0">
                <a:solidFill>
                  <a:srgbClr val="000000"/>
                </a:solidFill>
              </a:rPr>
              <a:t>”</a:t>
            </a:r>
          </a:p>
          <a:p>
            <a:pPr marL="584200" marR="316229" indent="-57150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Arial" panose="020B0604020202020204" pitchFamily="34" charset="0"/>
              <a:buChar char="•"/>
              <a:defRPr/>
            </a:pPr>
            <a:endParaRPr lang="pt-BR" sz="4000" dirty="0">
              <a:solidFill>
                <a:srgbClr val="000000"/>
              </a:solidFill>
            </a:endParaRPr>
          </a:p>
          <a:p>
            <a:pPr marL="12700" marR="316229" indent="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defRPr/>
            </a:pPr>
            <a:endParaRPr lang="pt-BR" sz="4000" dirty="0">
              <a:solidFill>
                <a:srgbClr val="000000"/>
              </a:solidFill>
            </a:endParaRPr>
          </a:p>
          <a:p>
            <a:pPr marL="273050" marR="316229" indent="-26035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Barlow"/>
              <a:buChar char="•"/>
              <a:defRPr/>
            </a:pPr>
            <a:endParaRPr lang="pt-BR" sz="4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159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D0669-CBBF-3AAC-533A-C64FA87AC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4C2B959-B678-AE9D-520D-1CD5F0933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AD0DE-B7D6-46AB-AFDD-E2FC708B697A}" type="slidenum">
              <a:rPr lang="pt-BR" smtClean="0"/>
              <a:pPr/>
              <a:t>28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D7BC8FB-36F4-042C-CE35-222EB18D0D90}"/>
              </a:ext>
            </a:extLst>
          </p:cNvPr>
          <p:cNvSpPr txBox="1">
            <a:spLocks/>
          </p:cNvSpPr>
          <p:nvPr/>
        </p:nvSpPr>
        <p:spPr>
          <a:xfrm>
            <a:off x="1565564" y="-94291"/>
            <a:ext cx="17442871" cy="11563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Criação de usuário/senha</a:t>
            </a:r>
            <a:endParaRPr lang="pt-BR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Espaço Reservado para Conteúdo 6">
            <a:extLst>
              <a:ext uri="{FF2B5EF4-FFF2-40B4-BE49-F238E27FC236}">
                <a16:creationId xmlns:a16="http://schemas.microsoft.com/office/drawing/2014/main" id="{AD5959F4-5E64-5606-6BA2-10AF1491DDAB}"/>
              </a:ext>
            </a:extLst>
          </p:cNvPr>
          <p:cNvSpPr txBox="1">
            <a:spLocks/>
          </p:cNvSpPr>
          <p:nvPr/>
        </p:nvSpPr>
        <p:spPr>
          <a:xfrm>
            <a:off x="1005204" y="1000500"/>
            <a:ext cx="18093692" cy="6032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133C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84200" marR="316229" indent="-57150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Arial" panose="020B0604020202020204" pitchFamily="34" charset="0"/>
              <a:buChar char="•"/>
              <a:defRPr/>
            </a:pPr>
            <a:r>
              <a:rPr lang="pt-BR" sz="4000" dirty="0">
                <a:solidFill>
                  <a:srgbClr val="000000"/>
                </a:solidFill>
              </a:rPr>
              <a:t>Antes de executar os comandos não esqueça de desativar o broker (</a:t>
            </a:r>
            <a:r>
              <a:rPr lang="pt-BR" sz="4000" dirty="0" err="1">
                <a:solidFill>
                  <a:srgbClr val="000000"/>
                </a:solidFill>
              </a:rPr>
              <a:t>mosquitto</a:t>
            </a:r>
            <a:r>
              <a:rPr lang="pt-BR" sz="4000" dirty="0">
                <a:solidFill>
                  <a:srgbClr val="000000"/>
                </a:solidFill>
              </a:rPr>
              <a:t> –v)  através do comando “Ctrl C” garantindo que a nova configuração seja executada. </a:t>
            </a:r>
          </a:p>
          <a:p>
            <a:pPr marL="584200" marR="316229" indent="-57150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Arial" panose="020B0604020202020204" pitchFamily="34" charset="0"/>
              <a:buChar char="•"/>
              <a:defRPr/>
            </a:pPr>
            <a:endParaRPr lang="pt-BR" sz="4000" dirty="0">
              <a:solidFill>
                <a:srgbClr val="000000"/>
              </a:solidFill>
            </a:endParaRPr>
          </a:p>
          <a:p>
            <a:pPr marL="12700" marR="316229" indent="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defRPr/>
            </a:pPr>
            <a:endParaRPr lang="pt-BR" sz="4000" dirty="0">
              <a:solidFill>
                <a:srgbClr val="000000"/>
              </a:solidFill>
            </a:endParaRPr>
          </a:p>
          <a:p>
            <a:pPr marL="273050" marR="316229" indent="-26035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Barlow"/>
              <a:buChar char="•"/>
              <a:defRPr/>
            </a:pPr>
            <a:endParaRPr lang="pt-BR" sz="4000" dirty="0">
              <a:solidFill>
                <a:srgbClr val="000000"/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F391E72-F9C5-152C-5B7E-6D46F892D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096" y="3330716"/>
            <a:ext cx="9134857" cy="749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591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B5B05-D1B1-79F3-DC78-2BFBE58A7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2C2A0ED-0F13-9747-8B7C-6F4F6049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AD0DE-B7D6-46AB-AFDD-E2FC708B697A}" type="slidenum">
              <a:rPr lang="pt-BR" smtClean="0"/>
              <a:pPr/>
              <a:t>29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F98D0FC5-E21F-CD55-A7C6-ED32A4B2C6C0}"/>
              </a:ext>
            </a:extLst>
          </p:cNvPr>
          <p:cNvSpPr txBox="1">
            <a:spLocks/>
          </p:cNvSpPr>
          <p:nvPr/>
        </p:nvSpPr>
        <p:spPr>
          <a:xfrm>
            <a:off x="1565564" y="-94291"/>
            <a:ext cx="17442871" cy="11563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Criação de usuário/senha</a:t>
            </a:r>
            <a:endParaRPr lang="pt-BR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Espaço Reservado para Conteúdo 6">
            <a:extLst>
              <a:ext uri="{FF2B5EF4-FFF2-40B4-BE49-F238E27FC236}">
                <a16:creationId xmlns:a16="http://schemas.microsoft.com/office/drawing/2014/main" id="{022B78C0-57CB-C7AE-168D-AF15283BD149}"/>
              </a:ext>
            </a:extLst>
          </p:cNvPr>
          <p:cNvSpPr txBox="1">
            <a:spLocks/>
          </p:cNvSpPr>
          <p:nvPr/>
        </p:nvSpPr>
        <p:spPr>
          <a:xfrm>
            <a:off x="1005204" y="1000500"/>
            <a:ext cx="18093692" cy="4739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133C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84200" marR="316229" indent="-57150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Arial" panose="020B0604020202020204" pitchFamily="34" charset="0"/>
              <a:buChar char="•"/>
              <a:defRPr/>
            </a:pPr>
            <a:r>
              <a:rPr lang="pt-BR" sz="4000" dirty="0">
                <a:solidFill>
                  <a:srgbClr val="000000"/>
                </a:solidFill>
              </a:rPr>
              <a:t>Ative o </a:t>
            </a:r>
            <a:r>
              <a:rPr lang="pt-BR" sz="4000" dirty="0" err="1">
                <a:solidFill>
                  <a:srgbClr val="000000"/>
                </a:solidFill>
              </a:rPr>
              <a:t>mosquitto.conf</a:t>
            </a:r>
            <a:r>
              <a:rPr lang="pt-BR" sz="4000" dirty="0">
                <a:solidFill>
                  <a:srgbClr val="000000"/>
                </a:solidFill>
              </a:rPr>
              <a:t> para que a nova configuração seja executada. </a:t>
            </a:r>
          </a:p>
          <a:p>
            <a:pPr marL="584200" marR="316229" indent="-57150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Arial" panose="020B0604020202020204" pitchFamily="34" charset="0"/>
              <a:buChar char="•"/>
              <a:defRPr/>
            </a:pPr>
            <a:endParaRPr lang="pt-BR" sz="4000" dirty="0">
              <a:solidFill>
                <a:srgbClr val="000000"/>
              </a:solidFill>
            </a:endParaRPr>
          </a:p>
          <a:p>
            <a:pPr marL="12700" marR="316229" indent="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defRPr/>
            </a:pPr>
            <a:endParaRPr lang="pt-BR" sz="4000" dirty="0">
              <a:solidFill>
                <a:srgbClr val="000000"/>
              </a:solidFill>
            </a:endParaRPr>
          </a:p>
          <a:p>
            <a:pPr marL="273050" marR="316229" indent="-26035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Barlow"/>
              <a:buChar char="•"/>
              <a:defRPr/>
            </a:pPr>
            <a:endParaRPr lang="pt-BR" sz="4000" dirty="0">
              <a:solidFill>
                <a:srgbClr val="000000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F3A9A44-3DF0-0A0E-83C3-92830E056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54" y="3881452"/>
            <a:ext cx="18909791" cy="396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41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97ABB-5029-FE56-D772-76F75FE4E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8AAE425F-361D-7379-94B8-E76B953A1F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61519" y="1422747"/>
            <a:ext cx="17050957" cy="4231928"/>
          </a:xfrm>
        </p:spPr>
        <p:txBody>
          <a:bodyPr/>
          <a:lstStyle/>
          <a:p>
            <a:endParaRPr lang="pt-BR" sz="2800" dirty="0">
              <a:latin typeface="Times New Roman" panose="02020603050405020304" pitchFamily="18" charset="0"/>
              <a:ea typeface="Calibri" panose="020F0502020204030204" pitchFamily="34" charset="0"/>
              <a:hlinkClick r:id="rId2"/>
            </a:endParaRPr>
          </a:p>
          <a:p>
            <a:r>
              <a:rPr lang="pt-BR" sz="2800" dirty="0">
                <a:latin typeface="Times New Roman" panose="02020603050405020304" pitchFamily="18" charset="0"/>
                <a:ea typeface="Calibri" panose="020F0502020204030204" pitchFamily="34" charset="0"/>
                <a:hlinkClick r:id="rId2"/>
              </a:rPr>
              <a:t>https://mosquitto.org/download/</a:t>
            </a:r>
            <a:endParaRPr lang="pt-BR" sz="28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1155700" marR="316229" indent="-1143000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+mj-lt"/>
              <a:buAutoNum type="arabicPeriod"/>
              <a:defRPr/>
            </a:pPr>
            <a:r>
              <a:rPr lang="pt-BR" sz="4000" dirty="0">
                <a:solidFill>
                  <a:srgbClr val="000000"/>
                </a:solidFill>
              </a:rPr>
              <a:t>Acesse o site (https://mosquitto.org/download/) e escolha a instalação de acordo com o sistema operacional</a:t>
            </a:r>
          </a:p>
          <a:p>
            <a:pPr marL="1085850" indent="-857250">
              <a:buFont typeface="Arial" panose="020B0604020202020204" pitchFamily="34" charset="0"/>
              <a:buChar char="•"/>
            </a:pPr>
            <a:endParaRPr lang="pt-BR" sz="6000" dirty="0">
              <a:solidFill>
                <a:srgbClr val="000000"/>
              </a:solidFill>
            </a:endParaRPr>
          </a:p>
          <a:p>
            <a:endParaRPr lang="pt-BR" sz="4000" dirty="0">
              <a:solidFill>
                <a:srgbClr val="000000"/>
              </a:solidFill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2F0450C-14F2-C1DF-5C3A-6D8099489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AD0DE-B7D6-46AB-AFDD-E2FC708B697A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FAC3073-AAF3-84BB-F3F7-D791945E87C7}"/>
              </a:ext>
            </a:extLst>
          </p:cNvPr>
          <p:cNvSpPr txBox="1">
            <a:spLocks/>
          </p:cNvSpPr>
          <p:nvPr/>
        </p:nvSpPr>
        <p:spPr>
          <a:xfrm>
            <a:off x="1565564" y="1149568"/>
            <a:ext cx="17442871" cy="11563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Instalação do Broker Mosquitto</a:t>
            </a:r>
            <a:endParaRPr lang="pt-BR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BA2D085-5BE1-FCE9-5344-69A0CDB00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414" y="4057608"/>
            <a:ext cx="7043994" cy="717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49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75D58-136E-D9F1-E280-7E30589D3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7522299-57D7-6542-1699-9BBE650CF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AD0DE-B7D6-46AB-AFDD-E2FC708B697A}" type="slidenum">
              <a:rPr lang="pt-BR" smtClean="0"/>
              <a:pPr/>
              <a:t>30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E3A716D-9BD0-62A8-7131-49B4795350E6}"/>
              </a:ext>
            </a:extLst>
          </p:cNvPr>
          <p:cNvSpPr txBox="1">
            <a:spLocks/>
          </p:cNvSpPr>
          <p:nvPr/>
        </p:nvSpPr>
        <p:spPr>
          <a:xfrm>
            <a:off x="1565564" y="-94291"/>
            <a:ext cx="17442871" cy="11563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Criação de usuário/senha</a:t>
            </a:r>
            <a:endParaRPr lang="pt-BR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DEA7C77-7AF7-D77E-DFD1-F6BB29D23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80" y="4065088"/>
            <a:ext cx="18579616" cy="6452608"/>
          </a:xfrm>
          <a:prstGeom prst="rect">
            <a:avLst/>
          </a:prstGeom>
        </p:spPr>
      </p:pic>
      <p:sp>
        <p:nvSpPr>
          <p:cNvPr id="9" name="Espaço Reservado para Conteúdo 6">
            <a:extLst>
              <a:ext uri="{FF2B5EF4-FFF2-40B4-BE49-F238E27FC236}">
                <a16:creationId xmlns:a16="http://schemas.microsoft.com/office/drawing/2014/main" id="{00F98CF4-3988-5133-2E6B-11BC45816A7F}"/>
              </a:ext>
            </a:extLst>
          </p:cNvPr>
          <p:cNvSpPr txBox="1">
            <a:spLocks/>
          </p:cNvSpPr>
          <p:nvPr/>
        </p:nvSpPr>
        <p:spPr>
          <a:xfrm>
            <a:off x="1005204" y="1000500"/>
            <a:ext cx="18093692" cy="538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133C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84200" marR="316229" indent="-57150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Arial" panose="020B0604020202020204" pitchFamily="34" charset="0"/>
              <a:buChar char="•"/>
              <a:defRPr/>
            </a:pPr>
            <a:r>
              <a:rPr lang="pt-BR" sz="4000" dirty="0">
                <a:solidFill>
                  <a:srgbClr val="000000"/>
                </a:solidFill>
              </a:rPr>
              <a:t>Crie um usuário e senha do administrador  -&gt; </a:t>
            </a:r>
            <a:r>
              <a:rPr lang="pt-BR" sz="4000" dirty="0" err="1">
                <a:solidFill>
                  <a:srgbClr val="000000"/>
                </a:solidFill>
              </a:rPr>
              <a:t>mosquitto_passwd</a:t>
            </a:r>
            <a:r>
              <a:rPr lang="pt-BR" sz="4000" dirty="0">
                <a:solidFill>
                  <a:srgbClr val="000000"/>
                </a:solidFill>
              </a:rPr>
              <a:t> -c senha.pwd admin</a:t>
            </a:r>
          </a:p>
          <a:p>
            <a:pPr marL="584200" marR="316229" indent="-57150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Arial" panose="020B0604020202020204" pitchFamily="34" charset="0"/>
              <a:buChar char="•"/>
              <a:defRPr/>
            </a:pPr>
            <a:endParaRPr lang="pt-BR" sz="4000" dirty="0">
              <a:solidFill>
                <a:srgbClr val="000000"/>
              </a:solidFill>
            </a:endParaRPr>
          </a:p>
          <a:p>
            <a:pPr marL="12700" marR="316229" indent="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defRPr/>
            </a:pPr>
            <a:endParaRPr lang="pt-BR" sz="4000" dirty="0">
              <a:solidFill>
                <a:srgbClr val="000000"/>
              </a:solidFill>
            </a:endParaRPr>
          </a:p>
          <a:p>
            <a:pPr marL="273050" marR="316229" indent="-26035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Barlow"/>
              <a:buChar char="•"/>
              <a:defRPr/>
            </a:pPr>
            <a:endParaRPr lang="pt-BR" sz="4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499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28E7D-A7BE-5F93-9010-316C7F2F7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BF5779-3036-EFC7-E679-2850DE06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AD0DE-B7D6-46AB-AFDD-E2FC708B697A}" type="slidenum">
              <a:rPr lang="pt-BR" smtClean="0"/>
              <a:pPr/>
              <a:t>31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38DE6E6-42E7-4CF3-5B69-C16C5725B835}"/>
              </a:ext>
            </a:extLst>
          </p:cNvPr>
          <p:cNvSpPr txBox="1">
            <a:spLocks/>
          </p:cNvSpPr>
          <p:nvPr/>
        </p:nvSpPr>
        <p:spPr>
          <a:xfrm>
            <a:off x="1565564" y="-94291"/>
            <a:ext cx="17442871" cy="11563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Criação de usuário/senha</a:t>
            </a:r>
            <a:endParaRPr lang="pt-BR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Espaço Reservado para Conteúdo 6">
            <a:extLst>
              <a:ext uri="{FF2B5EF4-FFF2-40B4-BE49-F238E27FC236}">
                <a16:creationId xmlns:a16="http://schemas.microsoft.com/office/drawing/2014/main" id="{2276DD29-AD0D-5E5D-9C5D-F08A415E2301}"/>
              </a:ext>
            </a:extLst>
          </p:cNvPr>
          <p:cNvSpPr txBox="1">
            <a:spLocks/>
          </p:cNvSpPr>
          <p:nvPr/>
        </p:nvSpPr>
        <p:spPr>
          <a:xfrm>
            <a:off x="1005204" y="1000500"/>
            <a:ext cx="18093692" cy="592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133C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84200" marR="316229" indent="-57150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Arial" panose="020B0604020202020204" pitchFamily="34" charset="0"/>
              <a:buChar char="•"/>
              <a:defRPr/>
            </a:pPr>
            <a:r>
              <a:rPr lang="pt-BR" sz="4000" dirty="0">
                <a:solidFill>
                  <a:srgbClr val="000000"/>
                </a:solidFill>
              </a:rPr>
              <a:t>Criar usuário -&gt; </a:t>
            </a:r>
            <a:r>
              <a:rPr lang="pt-BR" sz="4000" dirty="0" err="1">
                <a:solidFill>
                  <a:srgbClr val="000000"/>
                </a:solidFill>
              </a:rPr>
              <a:t>mosquitto_passwd</a:t>
            </a:r>
            <a:r>
              <a:rPr lang="pt-BR" sz="4000" dirty="0">
                <a:solidFill>
                  <a:srgbClr val="000000"/>
                </a:solidFill>
              </a:rPr>
              <a:t> senha.pwd usuario1</a:t>
            </a:r>
          </a:p>
          <a:p>
            <a:pPr marL="584200" marR="316229" indent="-57150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Arial" panose="020B0604020202020204" pitchFamily="34" charset="0"/>
              <a:buChar char="•"/>
              <a:defRPr/>
            </a:pPr>
            <a:endParaRPr lang="pt-BR" sz="4000" dirty="0">
              <a:solidFill>
                <a:srgbClr val="000000"/>
              </a:solidFill>
            </a:endParaRPr>
          </a:p>
          <a:p>
            <a:pPr marL="584200" marR="316229" indent="-57150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Arial" panose="020B0604020202020204" pitchFamily="34" charset="0"/>
              <a:buChar char="•"/>
              <a:defRPr/>
            </a:pPr>
            <a:endParaRPr lang="pt-BR" sz="4000" dirty="0">
              <a:solidFill>
                <a:srgbClr val="000000"/>
              </a:solidFill>
            </a:endParaRPr>
          </a:p>
          <a:p>
            <a:pPr marL="584200" marR="316229" indent="-57150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Arial" panose="020B0604020202020204" pitchFamily="34" charset="0"/>
              <a:buChar char="•"/>
              <a:defRPr/>
            </a:pPr>
            <a:endParaRPr lang="pt-BR" sz="4000" dirty="0">
              <a:solidFill>
                <a:srgbClr val="000000"/>
              </a:solidFill>
            </a:endParaRPr>
          </a:p>
          <a:p>
            <a:pPr marL="584200" marR="316229" indent="-57150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Arial" panose="020B0604020202020204" pitchFamily="34" charset="0"/>
              <a:buChar char="•"/>
              <a:defRPr/>
            </a:pPr>
            <a:r>
              <a:rPr lang="pt-BR" sz="4000" dirty="0">
                <a:solidFill>
                  <a:srgbClr val="000000"/>
                </a:solidFill>
              </a:rPr>
              <a:t>Deletar usuário (-D) -&gt; </a:t>
            </a:r>
            <a:r>
              <a:rPr lang="pt-BR" sz="4000" dirty="0" err="1">
                <a:solidFill>
                  <a:srgbClr val="000000"/>
                </a:solidFill>
              </a:rPr>
              <a:t>mosquitto_passwd</a:t>
            </a:r>
            <a:r>
              <a:rPr lang="pt-BR" sz="4000" dirty="0">
                <a:solidFill>
                  <a:srgbClr val="000000"/>
                </a:solidFill>
              </a:rPr>
              <a:t> -D senha.pwd </a:t>
            </a:r>
            <a:r>
              <a:rPr lang="pt-BR" sz="4000" dirty="0" err="1">
                <a:solidFill>
                  <a:srgbClr val="000000"/>
                </a:solidFill>
              </a:rPr>
              <a:t>usuario</a:t>
            </a:r>
            <a:endParaRPr lang="pt-BR" sz="4000" dirty="0">
              <a:solidFill>
                <a:srgbClr val="000000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5052AEE-FD56-20FB-755B-8F28AA112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204" y="2435983"/>
            <a:ext cx="17958192" cy="345587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343FD5A-4D63-DC5E-FF1B-DC4DF1F7B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921" y="6866692"/>
            <a:ext cx="15082478" cy="115035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E7E9765-1777-F580-3356-28C3E6783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0903" y="8148323"/>
            <a:ext cx="10406514" cy="145008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4536D69-08EB-4BD0-F916-5756D87140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0902" y="9618795"/>
            <a:ext cx="10406513" cy="148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722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CA946-A154-0276-0530-475277A0B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860906A-1587-D608-740C-3B42A6CFB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AD0DE-B7D6-46AB-AFDD-E2FC708B697A}" type="slidenum">
              <a:rPr lang="pt-BR" smtClean="0"/>
              <a:pPr/>
              <a:t>32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7E25A0B-6EB7-45C9-E024-671B2178623B}"/>
              </a:ext>
            </a:extLst>
          </p:cNvPr>
          <p:cNvSpPr txBox="1">
            <a:spLocks/>
          </p:cNvSpPr>
          <p:nvPr/>
        </p:nvSpPr>
        <p:spPr>
          <a:xfrm>
            <a:off x="1565564" y="-94291"/>
            <a:ext cx="17442871" cy="11563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Criação de usuário/senha</a:t>
            </a:r>
            <a:endParaRPr lang="pt-BR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Espaço Reservado para Conteúdo 6">
            <a:extLst>
              <a:ext uri="{FF2B5EF4-FFF2-40B4-BE49-F238E27FC236}">
                <a16:creationId xmlns:a16="http://schemas.microsoft.com/office/drawing/2014/main" id="{C68AB0EC-E6E6-62D4-76E7-97F59364C39C}"/>
              </a:ext>
            </a:extLst>
          </p:cNvPr>
          <p:cNvSpPr txBox="1">
            <a:spLocks/>
          </p:cNvSpPr>
          <p:nvPr/>
        </p:nvSpPr>
        <p:spPr>
          <a:xfrm>
            <a:off x="1005204" y="1000500"/>
            <a:ext cx="18093692" cy="538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133C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84200" marR="316229" indent="-57150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Arial" panose="020B0604020202020204" pitchFamily="34" charset="0"/>
              <a:buChar char="•"/>
              <a:defRPr/>
            </a:pPr>
            <a:r>
              <a:rPr lang="pt-BR" sz="4000" dirty="0">
                <a:solidFill>
                  <a:srgbClr val="000000"/>
                </a:solidFill>
              </a:rPr>
              <a:t>Após a criação da senha e usuário não é mais possível enviar (pub) e nem receber (sub) os dados sem a devida autenticação </a:t>
            </a:r>
          </a:p>
          <a:p>
            <a:pPr marL="584200" marR="316229" indent="-57150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Arial" panose="020B0604020202020204" pitchFamily="34" charset="0"/>
              <a:buChar char="•"/>
              <a:defRPr/>
            </a:pPr>
            <a:endParaRPr lang="pt-BR" sz="4000" dirty="0">
              <a:solidFill>
                <a:srgbClr val="000000"/>
              </a:solidFill>
            </a:endParaRPr>
          </a:p>
          <a:p>
            <a:pPr marL="12700" marR="316229" indent="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defRPr/>
            </a:pPr>
            <a:endParaRPr lang="pt-BR" sz="4000" dirty="0">
              <a:solidFill>
                <a:srgbClr val="000000"/>
              </a:solidFill>
            </a:endParaRPr>
          </a:p>
          <a:p>
            <a:pPr marL="273050" marR="316229" indent="-26035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Barlow"/>
              <a:buChar char="•"/>
              <a:defRPr/>
            </a:pPr>
            <a:endParaRPr lang="pt-BR" sz="4000" dirty="0">
              <a:solidFill>
                <a:srgbClr val="000000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0CE9C9F-23A8-42A6-5B86-D0093A353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794" y="3480317"/>
            <a:ext cx="18393627" cy="225956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5D1519A-6B8A-CE30-D7D3-B7A830AD6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94" y="6545300"/>
            <a:ext cx="18393627" cy="212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2577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4426A-F699-B460-8D52-AED52A097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A6FEE0D-8F73-1067-2598-BFB0BA25F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AD0DE-B7D6-46AB-AFDD-E2FC708B697A}" type="slidenum">
              <a:rPr lang="pt-BR" smtClean="0"/>
              <a:pPr/>
              <a:t>33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5F67185-BC8E-1439-AFD1-0A80D421080E}"/>
              </a:ext>
            </a:extLst>
          </p:cNvPr>
          <p:cNvSpPr txBox="1">
            <a:spLocks/>
          </p:cNvSpPr>
          <p:nvPr/>
        </p:nvSpPr>
        <p:spPr>
          <a:xfrm>
            <a:off x="1565564" y="-94291"/>
            <a:ext cx="17442871" cy="11563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Criação de usuário/senha</a:t>
            </a:r>
            <a:endParaRPr lang="pt-BR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Espaço Reservado para Conteúdo 6">
            <a:extLst>
              <a:ext uri="{FF2B5EF4-FFF2-40B4-BE49-F238E27FC236}">
                <a16:creationId xmlns:a16="http://schemas.microsoft.com/office/drawing/2014/main" id="{E19629B4-E4F7-EE89-2275-238750989E3D}"/>
              </a:ext>
            </a:extLst>
          </p:cNvPr>
          <p:cNvSpPr txBox="1">
            <a:spLocks/>
          </p:cNvSpPr>
          <p:nvPr/>
        </p:nvSpPr>
        <p:spPr>
          <a:xfrm>
            <a:off x="1005204" y="1000500"/>
            <a:ext cx="18093692" cy="6032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133C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84200" marR="316229" indent="-57150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Arial" panose="020B0604020202020204" pitchFamily="34" charset="0"/>
              <a:buChar char="•"/>
              <a:defRPr/>
            </a:pPr>
            <a:r>
              <a:rPr lang="pt-BR" sz="4000" dirty="0">
                <a:solidFill>
                  <a:srgbClr val="000000"/>
                </a:solidFill>
              </a:rPr>
              <a:t>Comando com a definição do usuário “u” e a senha “P” agora é possível “publicar” (pub) -&gt; </a:t>
            </a:r>
            <a:r>
              <a:rPr lang="pt-BR" sz="4000" dirty="0" err="1">
                <a:solidFill>
                  <a:srgbClr val="000000"/>
                </a:solidFill>
              </a:rPr>
              <a:t>mosquitto_pub</a:t>
            </a:r>
            <a:r>
              <a:rPr lang="pt-BR" sz="4000" dirty="0">
                <a:solidFill>
                  <a:srgbClr val="000000"/>
                </a:solidFill>
              </a:rPr>
              <a:t> -h </a:t>
            </a:r>
            <a:r>
              <a:rPr lang="pt-BR" sz="4000" dirty="0" err="1">
                <a:solidFill>
                  <a:srgbClr val="000000"/>
                </a:solidFill>
              </a:rPr>
              <a:t>localhost</a:t>
            </a:r>
            <a:r>
              <a:rPr lang="pt-BR" sz="4000" dirty="0">
                <a:solidFill>
                  <a:srgbClr val="000000"/>
                </a:solidFill>
              </a:rPr>
              <a:t> -p 1883 -t temperatura –m 15 -u admin -P teste</a:t>
            </a:r>
          </a:p>
          <a:p>
            <a:pPr marL="584200" marR="316229" indent="-57150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Arial" panose="020B0604020202020204" pitchFamily="34" charset="0"/>
              <a:buChar char="•"/>
              <a:defRPr/>
            </a:pPr>
            <a:endParaRPr lang="pt-BR" sz="4000" dirty="0">
              <a:solidFill>
                <a:srgbClr val="000000"/>
              </a:solidFill>
            </a:endParaRPr>
          </a:p>
          <a:p>
            <a:pPr marL="12700" marR="316229" indent="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defRPr/>
            </a:pPr>
            <a:endParaRPr lang="pt-BR" sz="4000" dirty="0">
              <a:solidFill>
                <a:srgbClr val="000000"/>
              </a:solidFill>
            </a:endParaRPr>
          </a:p>
          <a:p>
            <a:pPr marL="273050" marR="316229" indent="-26035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Barlow"/>
              <a:buChar char="•"/>
              <a:defRPr/>
            </a:pPr>
            <a:endParaRPr lang="pt-BR" sz="4000" dirty="0">
              <a:solidFill>
                <a:srgbClr val="000000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7DD51EE-3445-35C2-E519-727ED742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297" y="4016710"/>
            <a:ext cx="17825505" cy="621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951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244E2-DCC3-AE89-C5E1-7000DEC11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0907F02-C462-B0AF-18D0-DD7909753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AD0DE-B7D6-46AB-AFDD-E2FC708B697A}" type="slidenum">
              <a:rPr lang="pt-BR" smtClean="0"/>
              <a:pPr/>
              <a:t>34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2B2D2D5-99E3-A180-F85E-06B3F9A38547}"/>
              </a:ext>
            </a:extLst>
          </p:cNvPr>
          <p:cNvSpPr txBox="1">
            <a:spLocks/>
          </p:cNvSpPr>
          <p:nvPr/>
        </p:nvSpPr>
        <p:spPr>
          <a:xfrm>
            <a:off x="1565564" y="-94291"/>
            <a:ext cx="17442871" cy="11563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Criação de usuário/senha</a:t>
            </a:r>
            <a:endParaRPr lang="pt-BR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Espaço Reservado para Conteúdo 6">
            <a:extLst>
              <a:ext uri="{FF2B5EF4-FFF2-40B4-BE49-F238E27FC236}">
                <a16:creationId xmlns:a16="http://schemas.microsoft.com/office/drawing/2014/main" id="{FA4675EE-2D5F-3E2C-500B-CA69D7377E3D}"/>
              </a:ext>
            </a:extLst>
          </p:cNvPr>
          <p:cNvSpPr txBox="1">
            <a:spLocks/>
          </p:cNvSpPr>
          <p:nvPr/>
        </p:nvSpPr>
        <p:spPr>
          <a:xfrm>
            <a:off x="1005204" y="1000500"/>
            <a:ext cx="18093692" cy="4847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133C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84200" marR="316229" indent="-57150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Arial" panose="020B0604020202020204" pitchFamily="34" charset="0"/>
              <a:buChar char="•"/>
              <a:defRPr/>
            </a:pPr>
            <a:r>
              <a:rPr lang="pt-BR" sz="4000" dirty="0">
                <a:solidFill>
                  <a:srgbClr val="000000"/>
                </a:solidFill>
              </a:rPr>
              <a:t>Comando com a definição do usuário “u” e a senha “P” agora é possível “assinar” um tópico (sub) -&gt; </a:t>
            </a:r>
            <a:r>
              <a:rPr lang="pt-BR" sz="4000" dirty="0" err="1">
                <a:solidFill>
                  <a:srgbClr val="000000"/>
                </a:solidFill>
              </a:rPr>
              <a:t>mosquitto_sub</a:t>
            </a:r>
            <a:r>
              <a:rPr lang="pt-BR" sz="4000" dirty="0">
                <a:solidFill>
                  <a:srgbClr val="000000"/>
                </a:solidFill>
              </a:rPr>
              <a:t> -h </a:t>
            </a:r>
            <a:r>
              <a:rPr lang="pt-BR" sz="4000" dirty="0" err="1">
                <a:solidFill>
                  <a:srgbClr val="000000"/>
                </a:solidFill>
              </a:rPr>
              <a:t>localhost</a:t>
            </a:r>
            <a:r>
              <a:rPr lang="pt-BR" sz="4000" dirty="0">
                <a:solidFill>
                  <a:srgbClr val="000000"/>
                </a:solidFill>
              </a:rPr>
              <a:t> -p 1883 -t temperatura -u admin -P teste</a:t>
            </a:r>
          </a:p>
          <a:p>
            <a:pPr marL="12700" marR="316229" indent="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defRPr/>
            </a:pPr>
            <a:endParaRPr lang="pt-BR" sz="4000" dirty="0">
              <a:solidFill>
                <a:srgbClr val="000000"/>
              </a:solidFill>
            </a:endParaRPr>
          </a:p>
          <a:p>
            <a:pPr marL="273050" marR="316229" indent="-26035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Barlow"/>
              <a:buChar char="•"/>
              <a:defRPr/>
            </a:pPr>
            <a:endParaRPr lang="pt-BR" sz="4000" dirty="0">
              <a:solidFill>
                <a:srgbClr val="000000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0720621-669B-8E98-FA2C-D0B379F31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204" y="3693545"/>
            <a:ext cx="17711495" cy="369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75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68679-7BC3-8101-51E6-EE4BE23D6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3022E8C-BA21-50B7-5596-AFEFB7D0D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AD0DE-B7D6-46AB-AFDD-E2FC708B697A}" type="slidenum">
              <a:rPr lang="pt-BR" smtClean="0"/>
              <a:pPr/>
              <a:t>35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BFC14E7-5E18-7985-60BA-A6EB5BCE5D0C}"/>
              </a:ext>
            </a:extLst>
          </p:cNvPr>
          <p:cNvSpPr txBox="1">
            <a:spLocks/>
          </p:cNvSpPr>
          <p:nvPr/>
        </p:nvSpPr>
        <p:spPr>
          <a:xfrm>
            <a:off x="1565564" y="-94291"/>
            <a:ext cx="17442871" cy="11563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Criação de usuário/senha</a:t>
            </a:r>
            <a:endParaRPr lang="pt-BR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pt-BR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Espaço Reservado para Conteúdo 6">
            <a:extLst>
              <a:ext uri="{FF2B5EF4-FFF2-40B4-BE49-F238E27FC236}">
                <a16:creationId xmlns:a16="http://schemas.microsoft.com/office/drawing/2014/main" id="{D4BC1983-A3E0-75E9-DD5D-618FB8659DC8}"/>
              </a:ext>
            </a:extLst>
          </p:cNvPr>
          <p:cNvSpPr txBox="1">
            <a:spLocks/>
          </p:cNvSpPr>
          <p:nvPr/>
        </p:nvSpPr>
        <p:spPr>
          <a:xfrm>
            <a:off x="1005204" y="1000500"/>
            <a:ext cx="18093692" cy="355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133C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84200" marR="316229" indent="-57150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Arial" panose="020B0604020202020204" pitchFamily="34" charset="0"/>
              <a:buChar char="•"/>
              <a:defRPr/>
            </a:pPr>
            <a:endParaRPr lang="pt-BR" sz="4000" dirty="0">
              <a:solidFill>
                <a:srgbClr val="000000"/>
              </a:solidFill>
            </a:endParaRPr>
          </a:p>
          <a:p>
            <a:pPr marL="12700" marR="316229" indent="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defRPr/>
            </a:pPr>
            <a:endParaRPr lang="pt-BR" sz="4000" dirty="0">
              <a:solidFill>
                <a:srgbClr val="000000"/>
              </a:solidFill>
            </a:endParaRPr>
          </a:p>
          <a:p>
            <a:pPr marL="273050" marR="316229" indent="-26035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Barlow"/>
              <a:buChar char="•"/>
              <a:defRPr/>
            </a:pPr>
            <a:endParaRPr lang="pt-BR" sz="4000" dirty="0">
              <a:solidFill>
                <a:srgbClr val="000000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EEC1206-E21C-546E-9BD2-D9098A984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27" y="2156835"/>
            <a:ext cx="19633045" cy="582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4702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DEDFA-3E8E-3AE5-A9A4-AE33EE1FE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9106E90-FB26-7654-D2AB-DE40C2C77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AD0DE-B7D6-46AB-AFDD-E2FC708B697A}" type="slidenum">
              <a:rPr lang="pt-BR" smtClean="0"/>
              <a:pPr/>
              <a:t>36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66D695B5-0343-9043-5013-75E6DFBB55DD}"/>
              </a:ext>
            </a:extLst>
          </p:cNvPr>
          <p:cNvSpPr txBox="1">
            <a:spLocks/>
          </p:cNvSpPr>
          <p:nvPr/>
        </p:nvSpPr>
        <p:spPr>
          <a:xfrm>
            <a:off x="1565564" y="-94291"/>
            <a:ext cx="17442871" cy="11563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Lista de Controle de Acesso(</a:t>
            </a:r>
            <a:r>
              <a:rPr lang="pt-BR" sz="8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acl</a:t>
            </a:r>
            <a:r>
              <a:rPr lang="pt-B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pt-BR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EC6A20E-A511-B803-79C9-B4A9A43E5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995" y="1585531"/>
            <a:ext cx="15426007" cy="923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267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D47CA-680D-381D-7692-1E33A6C85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FB925D6-534E-F30D-84D3-A27F4EE8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AD0DE-B7D6-46AB-AFDD-E2FC708B697A}" type="slidenum">
              <a:rPr lang="pt-BR" smtClean="0"/>
              <a:pPr/>
              <a:t>37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BA5C7B9-B05C-9837-F5C8-4B1907B2BB73}"/>
              </a:ext>
            </a:extLst>
          </p:cNvPr>
          <p:cNvSpPr txBox="1">
            <a:spLocks/>
          </p:cNvSpPr>
          <p:nvPr/>
        </p:nvSpPr>
        <p:spPr>
          <a:xfrm>
            <a:off x="1565564" y="-94291"/>
            <a:ext cx="17442871" cy="11563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Lista de Controle de Acesso(</a:t>
            </a:r>
            <a:r>
              <a:rPr lang="pt-BR" sz="8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acl</a:t>
            </a:r>
            <a:r>
              <a:rPr lang="pt-B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pt-BR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Espaço Reservado para Conteúdo 6">
            <a:extLst>
              <a:ext uri="{FF2B5EF4-FFF2-40B4-BE49-F238E27FC236}">
                <a16:creationId xmlns:a16="http://schemas.microsoft.com/office/drawing/2014/main" id="{41DD978A-8318-342E-51E8-F726D533C2A7}"/>
              </a:ext>
            </a:extLst>
          </p:cNvPr>
          <p:cNvSpPr txBox="1">
            <a:spLocks/>
          </p:cNvSpPr>
          <p:nvPr/>
        </p:nvSpPr>
        <p:spPr>
          <a:xfrm>
            <a:off x="1005204" y="1000500"/>
            <a:ext cx="18093692" cy="1831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133C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84200" marR="316229" indent="-57150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Arial" panose="020B0604020202020204" pitchFamily="34" charset="0"/>
              <a:buChar char="•"/>
              <a:defRPr/>
            </a:pPr>
            <a:r>
              <a:rPr lang="pt-BR" sz="4000" dirty="0">
                <a:solidFill>
                  <a:srgbClr val="000000"/>
                </a:solidFill>
              </a:rPr>
              <a:t>Crie um arquivo “</a:t>
            </a:r>
            <a:r>
              <a:rPr lang="pt-BR" sz="4000" dirty="0" err="1">
                <a:solidFill>
                  <a:srgbClr val="000000"/>
                </a:solidFill>
              </a:rPr>
              <a:t>acls.acl</a:t>
            </a:r>
            <a:r>
              <a:rPr lang="pt-BR" sz="4000" dirty="0">
                <a:solidFill>
                  <a:srgbClr val="000000"/>
                </a:solidFill>
              </a:rPr>
              <a:t>” dentro da pasta </a:t>
            </a:r>
            <a:r>
              <a:rPr lang="pt-BR" sz="4000" dirty="0" err="1">
                <a:solidFill>
                  <a:srgbClr val="000000"/>
                </a:solidFill>
              </a:rPr>
              <a:t>mosquitto</a:t>
            </a:r>
            <a:r>
              <a:rPr lang="pt-BR" sz="4000" dirty="0">
                <a:solidFill>
                  <a:srgbClr val="000000"/>
                </a:solidFill>
              </a:rPr>
              <a:t> (C:\Program Files\</a:t>
            </a:r>
            <a:r>
              <a:rPr lang="pt-BR" sz="4000" dirty="0" err="1">
                <a:solidFill>
                  <a:srgbClr val="000000"/>
                </a:solidFill>
              </a:rPr>
              <a:t>mosquitto</a:t>
            </a:r>
            <a:r>
              <a:rPr lang="pt-BR" sz="4000" dirty="0">
                <a:solidFill>
                  <a:srgbClr val="000000"/>
                </a:solidFill>
              </a:rPr>
              <a:t>) onde irá armazenar as informações de permissão do usuário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C0F57B3-9707-948A-7A91-753D7DA34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564" y="3130294"/>
            <a:ext cx="17267092" cy="648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1935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F15FD-F7CE-C5DD-E195-597A5F271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2342C76-DD80-9258-8776-031F832E6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AD0DE-B7D6-46AB-AFDD-E2FC708B697A}" type="slidenum">
              <a:rPr lang="pt-BR" smtClean="0"/>
              <a:pPr/>
              <a:t>38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9516B4F-6663-77E3-D542-06FB7C92B372}"/>
              </a:ext>
            </a:extLst>
          </p:cNvPr>
          <p:cNvSpPr txBox="1">
            <a:spLocks/>
          </p:cNvSpPr>
          <p:nvPr/>
        </p:nvSpPr>
        <p:spPr>
          <a:xfrm>
            <a:off x="1565564" y="-94291"/>
            <a:ext cx="17442871" cy="11563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Lista de Controle de Acesso(</a:t>
            </a:r>
            <a:r>
              <a:rPr lang="pt-BR" sz="8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acl</a:t>
            </a:r>
            <a:r>
              <a:rPr lang="pt-B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pt-BR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Espaço Reservado para Conteúdo 6">
            <a:extLst>
              <a:ext uri="{FF2B5EF4-FFF2-40B4-BE49-F238E27FC236}">
                <a16:creationId xmlns:a16="http://schemas.microsoft.com/office/drawing/2014/main" id="{F4A19214-2D67-B0CC-BA15-F9B3BEF9C493}"/>
              </a:ext>
            </a:extLst>
          </p:cNvPr>
          <p:cNvSpPr txBox="1">
            <a:spLocks/>
          </p:cNvSpPr>
          <p:nvPr/>
        </p:nvSpPr>
        <p:spPr>
          <a:xfrm>
            <a:off x="1005204" y="1000500"/>
            <a:ext cx="18093692" cy="538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133C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84200" marR="316229" indent="-57150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Arial" panose="020B0604020202020204" pitchFamily="34" charset="0"/>
              <a:buChar char="•"/>
              <a:defRPr/>
            </a:pPr>
            <a:r>
              <a:rPr lang="pt-BR" sz="4000" dirty="0">
                <a:solidFill>
                  <a:srgbClr val="000000"/>
                </a:solidFill>
              </a:rPr>
              <a:t>Altere o arquivo </a:t>
            </a:r>
            <a:r>
              <a:rPr lang="pt-BR" sz="4000" dirty="0" err="1">
                <a:solidFill>
                  <a:srgbClr val="000000"/>
                </a:solidFill>
              </a:rPr>
              <a:t>mosquitto.conf</a:t>
            </a:r>
            <a:r>
              <a:rPr lang="pt-BR" sz="4000" dirty="0">
                <a:solidFill>
                  <a:srgbClr val="000000"/>
                </a:solidFill>
              </a:rPr>
              <a:t> -&gt; </a:t>
            </a:r>
            <a:r>
              <a:rPr lang="pt-BR" sz="4000" dirty="0" err="1">
                <a:solidFill>
                  <a:srgbClr val="000000"/>
                </a:solidFill>
              </a:rPr>
              <a:t>acl_file</a:t>
            </a:r>
            <a:r>
              <a:rPr lang="pt-BR" sz="4000" dirty="0">
                <a:solidFill>
                  <a:srgbClr val="000000"/>
                </a:solidFill>
              </a:rPr>
              <a:t> C:\Program Files\</a:t>
            </a:r>
            <a:r>
              <a:rPr lang="pt-BR" sz="4000" dirty="0" err="1">
                <a:solidFill>
                  <a:srgbClr val="000000"/>
                </a:solidFill>
              </a:rPr>
              <a:t>mosquitto</a:t>
            </a:r>
            <a:r>
              <a:rPr lang="pt-BR" sz="4000" dirty="0">
                <a:solidFill>
                  <a:srgbClr val="000000"/>
                </a:solidFill>
              </a:rPr>
              <a:t>\acls.txt</a:t>
            </a:r>
          </a:p>
          <a:p>
            <a:pPr marL="584200" marR="316229" indent="-57150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Arial" panose="020B0604020202020204" pitchFamily="34" charset="0"/>
              <a:buChar char="•"/>
              <a:defRPr/>
            </a:pPr>
            <a:endParaRPr lang="pt-BR" sz="4000" dirty="0">
              <a:solidFill>
                <a:srgbClr val="000000"/>
              </a:solidFill>
            </a:endParaRPr>
          </a:p>
          <a:p>
            <a:pPr marL="12700" marR="316229" indent="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defRPr/>
            </a:pPr>
            <a:endParaRPr lang="pt-BR" sz="4000" dirty="0">
              <a:solidFill>
                <a:srgbClr val="000000"/>
              </a:solidFill>
            </a:endParaRPr>
          </a:p>
          <a:p>
            <a:pPr marL="273050" marR="316229" indent="-26035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Barlow"/>
              <a:buChar char="•"/>
              <a:defRPr/>
            </a:pPr>
            <a:endParaRPr lang="pt-BR" sz="4000" dirty="0">
              <a:solidFill>
                <a:srgbClr val="000000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0D7A57B-B0ED-FB6B-7BC5-AFC01BC51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564" y="3014568"/>
            <a:ext cx="17081628" cy="806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390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FBF4F-81EC-31C8-7DE7-98AB5E557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A9F6FE4-A4A3-BBBD-D929-3D749B300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AD0DE-B7D6-46AB-AFDD-E2FC708B697A}" type="slidenum">
              <a:rPr lang="pt-BR" smtClean="0"/>
              <a:pPr/>
              <a:t>39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5A30F00-4534-B6BD-E46E-E8A45FB29CBB}"/>
              </a:ext>
            </a:extLst>
          </p:cNvPr>
          <p:cNvSpPr txBox="1">
            <a:spLocks/>
          </p:cNvSpPr>
          <p:nvPr/>
        </p:nvSpPr>
        <p:spPr>
          <a:xfrm>
            <a:off x="1565564" y="-94291"/>
            <a:ext cx="17442871" cy="11563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Lista de Controle de Acesso(</a:t>
            </a:r>
            <a:r>
              <a:rPr lang="pt-BR" sz="8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acl</a:t>
            </a:r>
            <a:r>
              <a:rPr lang="pt-B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pt-BR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Espaço Reservado para Conteúdo 6">
            <a:extLst>
              <a:ext uri="{FF2B5EF4-FFF2-40B4-BE49-F238E27FC236}">
                <a16:creationId xmlns:a16="http://schemas.microsoft.com/office/drawing/2014/main" id="{D287A3D4-5659-7E43-925B-8210A70C9AFB}"/>
              </a:ext>
            </a:extLst>
          </p:cNvPr>
          <p:cNvSpPr txBox="1">
            <a:spLocks/>
          </p:cNvSpPr>
          <p:nvPr/>
        </p:nvSpPr>
        <p:spPr>
          <a:xfrm>
            <a:off x="1005204" y="1000500"/>
            <a:ext cx="18093692" cy="6032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133C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84200" marR="316229" indent="-57150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Arial" panose="020B0604020202020204" pitchFamily="34" charset="0"/>
              <a:buChar char="•"/>
              <a:defRPr/>
            </a:pPr>
            <a:r>
              <a:rPr lang="pt-BR" sz="4000" dirty="0">
                <a:solidFill>
                  <a:srgbClr val="000000"/>
                </a:solidFill>
              </a:rPr>
              <a:t>Antes de executar os comandos não esqueça de desativar o broker (</a:t>
            </a:r>
            <a:r>
              <a:rPr lang="pt-BR" sz="4000" dirty="0" err="1">
                <a:solidFill>
                  <a:srgbClr val="000000"/>
                </a:solidFill>
              </a:rPr>
              <a:t>mosquitto</a:t>
            </a:r>
            <a:r>
              <a:rPr lang="pt-BR" sz="4000" dirty="0">
                <a:solidFill>
                  <a:srgbClr val="000000"/>
                </a:solidFill>
              </a:rPr>
              <a:t> –v)  através do comando “Ctrl C” garantindo que a nova configuração seja executada. </a:t>
            </a:r>
          </a:p>
          <a:p>
            <a:pPr marL="584200" marR="316229" indent="-57150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Arial" panose="020B0604020202020204" pitchFamily="34" charset="0"/>
              <a:buChar char="•"/>
              <a:defRPr/>
            </a:pPr>
            <a:endParaRPr lang="pt-BR" sz="4000" dirty="0">
              <a:solidFill>
                <a:srgbClr val="000000"/>
              </a:solidFill>
            </a:endParaRPr>
          </a:p>
          <a:p>
            <a:pPr marL="12700" marR="316229" indent="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defRPr/>
            </a:pPr>
            <a:endParaRPr lang="pt-BR" sz="4000" dirty="0">
              <a:solidFill>
                <a:srgbClr val="000000"/>
              </a:solidFill>
            </a:endParaRPr>
          </a:p>
          <a:p>
            <a:pPr marL="273050" marR="316229" indent="-26035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Barlow"/>
              <a:buChar char="•"/>
              <a:defRPr/>
            </a:pPr>
            <a:endParaRPr lang="pt-BR" sz="4000" dirty="0">
              <a:solidFill>
                <a:srgbClr val="000000"/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6ADBE49-8C53-0121-4B07-496225A5D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096" y="3330716"/>
            <a:ext cx="9134857" cy="749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62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19D44-AF0F-F115-7AA5-607E747D3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A281FD2-612F-AC64-5B6A-60E1265CB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AD0DE-B7D6-46AB-AFDD-E2FC708B697A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2FEB943-8847-200C-3B55-5A507FFFA260}"/>
              </a:ext>
            </a:extLst>
          </p:cNvPr>
          <p:cNvSpPr txBox="1">
            <a:spLocks/>
          </p:cNvSpPr>
          <p:nvPr/>
        </p:nvSpPr>
        <p:spPr>
          <a:xfrm>
            <a:off x="1565564" y="1149568"/>
            <a:ext cx="17442871" cy="11563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Instalação do Broker Mosquitto</a:t>
            </a:r>
            <a:endParaRPr lang="pt-BR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52D723A-2020-5D93-FA9E-CFD0E20BC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998" y="2597790"/>
            <a:ext cx="11064330" cy="846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685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61B45-36C7-2ADD-CF1E-9A7F0ADC5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E8E7D24-246C-64C6-D989-CF0A1AEB0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AD0DE-B7D6-46AB-AFDD-E2FC708B697A}" type="slidenum">
              <a:rPr lang="pt-BR" smtClean="0"/>
              <a:pPr/>
              <a:t>40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72E025C-70A8-F305-3B50-E9E47C7D23C7}"/>
              </a:ext>
            </a:extLst>
          </p:cNvPr>
          <p:cNvSpPr txBox="1">
            <a:spLocks/>
          </p:cNvSpPr>
          <p:nvPr/>
        </p:nvSpPr>
        <p:spPr>
          <a:xfrm>
            <a:off x="1565564" y="-94291"/>
            <a:ext cx="17442871" cy="11563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Lista de Controle de Acesso(</a:t>
            </a:r>
            <a:r>
              <a:rPr lang="pt-BR" sz="8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acl</a:t>
            </a:r>
            <a:r>
              <a:rPr lang="pt-B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pt-BR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Espaço Reservado para Conteúdo 6">
            <a:extLst>
              <a:ext uri="{FF2B5EF4-FFF2-40B4-BE49-F238E27FC236}">
                <a16:creationId xmlns:a16="http://schemas.microsoft.com/office/drawing/2014/main" id="{610372A8-7880-462D-BD88-7B5EF9288F43}"/>
              </a:ext>
            </a:extLst>
          </p:cNvPr>
          <p:cNvSpPr txBox="1">
            <a:spLocks/>
          </p:cNvSpPr>
          <p:nvPr/>
        </p:nvSpPr>
        <p:spPr>
          <a:xfrm>
            <a:off x="1005204" y="1000500"/>
            <a:ext cx="18093692" cy="4739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133C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84200" marR="316229" indent="-57150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Arial" panose="020B0604020202020204" pitchFamily="34" charset="0"/>
              <a:buChar char="•"/>
              <a:defRPr/>
            </a:pPr>
            <a:r>
              <a:rPr lang="pt-BR" sz="4000" dirty="0">
                <a:solidFill>
                  <a:srgbClr val="000000"/>
                </a:solidFill>
              </a:rPr>
              <a:t>Ative o </a:t>
            </a:r>
            <a:r>
              <a:rPr lang="pt-BR" sz="4000" dirty="0" err="1">
                <a:solidFill>
                  <a:srgbClr val="000000"/>
                </a:solidFill>
              </a:rPr>
              <a:t>mosquitto.conf</a:t>
            </a:r>
            <a:r>
              <a:rPr lang="pt-BR" sz="4000" dirty="0">
                <a:solidFill>
                  <a:srgbClr val="000000"/>
                </a:solidFill>
              </a:rPr>
              <a:t> para que a nova configuração seja executada. </a:t>
            </a:r>
          </a:p>
          <a:p>
            <a:pPr marL="584200" marR="316229" indent="-57150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Arial" panose="020B0604020202020204" pitchFamily="34" charset="0"/>
              <a:buChar char="•"/>
              <a:defRPr/>
            </a:pPr>
            <a:endParaRPr lang="pt-BR" sz="4000" dirty="0">
              <a:solidFill>
                <a:srgbClr val="000000"/>
              </a:solidFill>
            </a:endParaRPr>
          </a:p>
          <a:p>
            <a:pPr marL="12700" marR="316229" indent="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defRPr/>
            </a:pPr>
            <a:endParaRPr lang="pt-BR" sz="4000" dirty="0">
              <a:solidFill>
                <a:srgbClr val="000000"/>
              </a:solidFill>
            </a:endParaRPr>
          </a:p>
          <a:p>
            <a:pPr marL="273050" marR="316229" indent="-26035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Barlow"/>
              <a:buChar char="•"/>
              <a:defRPr/>
            </a:pPr>
            <a:endParaRPr lang="pt-BR" sz="4000" dirty="0">
              <a:solidFill>
                <a:srgbClr val="000000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0B2ACA9-9878-F118-93F5-FA7B26F1E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54" y="3881452"/>
            <a:ext cx="18909791" cy="396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012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52094-CD0E-D436-281C-DB3F0850C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A5B95C2-63B2-49E3-4741-F51799609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AD0DE-B7D6-46AB-AFDD-E2FC708B697A}" type="slidenum">
              <a:rPr lang="pt-BR" smtClean="0"/>
              <a:pPr/>
              <a:t>41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837BC82-7C03-8C78-BB9E-312CE2075E9D}"/>
              </a:ext>
            </a:extLst>
          </p:cNvPr>
          <p:cNvSpPr txBox="1">
            <a:spLocks/>
          </p:cNvSpPr>
          <p:nvPr/>
        </p:nvSpPr>
        <p:spPr>
          <a:xfrm>
            <a:off x="1565564" y="-94291"/>
            <a:ext cx="17442871" cy="11563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Lista de Controle de Acesso(</a:t>
            </a:r>
            <a:r>
              <a:rPr lang="pt-BR" sz="8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acl</a:t>
            </a:r>
            <a:r>
              <a:rPr lang="pt-B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pt-BR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pt-BR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Espaço Reservado para Conteúdo 6">
            <a:extLst>
              <a:ext uri="{FF2B5EF4-FFF2-40B4-BE49-F238E27FC236}">
                <a16:creationId xmlns:a16="http://schemas.microsoft.com/office/drawing/2014/main" id="{5085CDFA-9D88-383E-F486-DABC1F880BFA}"/>
              </a:ext>
            </a:extLst>
          </p:cNvPr>
          <p:cNvSpPr txBox="1">
            <a:spLocks/>
          </p:cNvSpPr>
          <p:nvPr/>
        </p:nvSpPr>
        <p:spPr>
          <a:xfrm>
            <a:off x="1005204" y="1000500"/>
            <a:ext cx="18093692" cy="355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133C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84200" marR="316229" indent="-57150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Arial" panose="020B0604020202020204" pitchFamily="34" charset="0"/>
              <a:buChar char="•"/>
              <a:defRPr/>
            </a:pPr>
            <a:endParaRPr lang="pt-BR" sz="4000" dirty="0">
              <a:solidFill>
                <a:srgbClr val="000000"/>
              </a:solidFill>
            </a:endParaRPr>
          </a:p>
          <a:p>
            <a:pPr marL="12700" marR="316229" indent="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defRPr/>
            </a:pPr>
            <a:endParaRPr lang="pt-BR" sz="4000" dirty="0">
              <a:solidFill>
                <a:srgbClr val="000000"/>
              </a:solidFill>
            </a:endParaRPr>
          </a:p>
          <a:p>
            <a:pPr marL="273050" marR="316229" indent="-26035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Barlow"/>
              <a:buChar char="•"/>
              <a:defRPr/>
            </a:pPr>
            <a:endParaRPr lang="pt-BR" sz="4000" dirty="0">
              <a:solidFill>
                <a:srgbClr val="000000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3618225-14B4-E377-807C-5D50B4F68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799" y="6273419"/>
            <a:ext cx="11784399" cy="4398165"/>
          </a:xfrm>
          <a:prstGeom prst="rect">
            <a:avLst/>
          </a:prstGeom>
        </p:spPr>
      </p:pic>
      <p:sp>
        <p:nvSpPr>
          <p:cNvPr id="10" name="Espaço Reservado para Conteúdo 6">
            <a:extLst>
              <a:ext uri="{FF2B5EF4-FFF2-40B4-BE49-F238E27FC236}">
                <a16:creationId xmlns:a16="http://schemas.microsoft.com/office/drawing/2014/main" id="{6984EFFA-6492-F053-C1C8-6EE68B14F066}"/>
              </a:ext>
            </a:extLst>
          </p:cNvPr>
          <p:cNvSpPr txBox="1">
            <a:spLocks/>
          </p:cNvSpPr>
          <p:nvPr/>
        </p:nvSpPr>
        <p:spPr>
          <a:xfrm>
            <a:off x="1005204" y="1189366"/>
            <a:ext cx="17442872" cy="6032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133C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84200" marR="316229" indent="-57150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Arial" panose="020B0604020202020204" pitchFamily="34" charset="0"/>
              <a:buChar char="•"/>
              <a:defRPr/>
            </a:pPr>
            <a:r>
              <a:rPr lang="pt-BR" sz="4000" dirty="0">
                <a:solidFill>
                  <a:srgbClr val="000000"/>
                </a:solidFill>
              </a:rPr>
              <a:t>No arquivo “acls.txt” crie as regras de permissão (</a:t>
            </a:r>
            <a:r>
              <a:rPr lang="pt-BR" sz="4000" dirty="0" err="1">
                <a:solidFill>
                  <a:srgbClr val="000000"/>
                </a:solidFill>
              </a:rPr>
              <a:t>read</a:t>
            </a:r>
            <a:r>
              <a:rPr lang="pt-BR" sz="4000" dirty="0">
                <a:solidFill>
                  <a:srgbClr val="000000"/>
                </a:solidFill>
              </a:rPr>
              <a:t> ou </a:t>
            </a:r>
            <a:r>
              <a:rPr lang="pt-BR" sz="4000" dirty="0" err="1">
                <a:solidFill>
                  <a:srgbClr val="000000"/>
                </a:solidFill>
              </a:rPr>
              <a:t>write</a:t>
            </a:r>
            <a:r>
              <a:rPr lang="pt-BR" sz="4000" dirty="0">
                <a:solidFill>
                  <a:srgbClr val="000000"/>
                </a:solidFill>
              </a:rPr>
              <a:t> ou </a:t>
            </a:r>
            <a:r>
              <a:rPr lang="pt-BR" sz="4000" dirty="0" err="1">
                <a:solidFill>
                  <a:srgbClr val="000000"/>
                </a:solidFill>
              </a:rPr>
              <a:t>readwrite</a:t>
            </a:r>
            <a:r>
              <a:rPr lang="pt-BR" sz="4000" dirty="0">
                <a:solidFill>
                  <a:srgbClr val="000000"/>
                </a:solidFill>
              </a:rPr>
              <a:t>) de acordo com a aplicação.  </a:t>
            </a:r>
          </a:p>
          <a:p>
            <a:pPr marL="584200" marR="316229" indent="-57150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Arial" panose="020B0604020202020204" pitchFamily="34" charset="0"/>
              <a:buChar char="•"/>
              <a:defRPr/>
            </a:pPr>
            <a:r>
              <a:rPr lang="pt-BR" sz="4000" dirty="0">
                <a:solidFill>
                  <a:srgbClr val="000000"/>
                </a:solidFill>
              </a:rPr>
              <a:t>No exemplo abaixo o usuário 1 apenas tem acesso para leitura e escrita (</a:t>
            </a:r>
            <a:r>
              <a:rPr lang="pt-BR" sz="4000" dirty="0" err="1">
                <a:solidFill>
                  <a:srgbClr val="000000"/>
                </a:solidFill>
              </a:rPr>
              <a:t>readwrite</a:t>
            </a:r>
            <a:r>
              <a:rPr lang="pt-BR" sz="4000" dirty="0">
                <a:solidFill>
                  <a:srgbClr val="000000"/>
                </a:solidFill>
              </a:rPr>
              <a:t>) no tópico “temperatura”. </a:t>
            </a:r>
          </a:p>
          <a:p>
            <a:pPr marL="584200" marR="316229" indent="-57150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Arial" panose="020B0604020202020204" pitchFamily="34" charset="0"/>
              <a:buChar char="•"/>
              <a:defRPr/>
            </a:pPr>
            <a:r>
              <a:rPr lang="pt-BR" sz="4000" dirty="0">
                <a:solidFill>
                  <a:srgbClr val="000000"/>
                </a:solidFill>
              </a:rPr>
              <a:t>O administrador possui acesso a todos os tópicos “#” .</a:t>
            </a:r>
          </a:p>
          <a:p>
            <a:pPr marL="273050" marR="316229" indent="-26035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Barlow"/>
              <a:buChar char="•"/>
              <a:defRPr/>
            </a:pPr>
            <a:endParaRPr lang="pt-BR" sz="4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674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0CEDB-A9C1-B2D1-C744-63A69F65C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63A3053-4C1C-F75D-1376-A9759AA50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AD0DE-B7D6-46AB-AFDD-E2FC708B697A}" type="slidenum">
              <a:rPr lang="pt-BR" smtClean="0"/>
              <a:pPr/>
              <a:t>42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3BFAEF9-D23C-50B4-168C-ED12D25D703F}"/>
              </a:ext>
            </a:extLst>
          </p:cNvPr>
          <p:cNvSpPr txBox="1">
            <a:spLocks/>
          </p:cNvSpPr>
          <p:nvPr/>
        </p:nvSpPr>
        <p:spPr>
          <a:xfrm>
            <a:off x="1565564" y="-94291"/>
            <a:ext cx="17442871" cy="11563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Lista de Controle de Acesso(</a:t>
            </a:r>
            <a:r>
              <a:rPr lang="pt-BR" sz="8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acl</a:t>
            </a:r>
            <a:r>
              <a:rPr lang="pt-B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pt-BR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pt-BR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Espaço Reservado para Conteúdo 6">
            <a:extLst>
              <a:ext uri="{FF2B5EF4-FFF2-40B4-BE49-F238E27FC236}">
                <a16:creationId xmlns:a16="http://schemas.microsoft.com/office/drawing/2014/main" id="{EE0B3D7A-D5AF-5688-C1F3-86B88E09C682}"/>
              </a:ext>
            </a:extLst>
          </p:cNvPr>
          <p:cNvSpPr txBox="1">
            <a:spLocks/>
          </p:cNvSpPr>
          <p:nvPr/>
        </p:nvSpPr>
        <p:spPr>
          <a:xfrm>
            <a:off x="1005204" y="1000500"/>
            <a:ext cx="18093692" cy="355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133C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84200" marR="316229" indent="-57150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Arial" panose="020B0604020202020204" pitchFamily="34" charset="0"/>
              <a:buChar char="•"/>
              <a:defRPr/>
            </a:pPr>
            <a:endParaRPr lang="pt-BR" sz="4000" dirty="0">
              <a:solidFill>
                <a:srgbClr val="000000"/>
              </a:solidFill>
            </a:endParaRPr>
          </a:p>
          <a:p>
            <a:pPr marL="12700" marR="316229" indent="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defRPr/>
            </a:pPr>
            <a:endParaRPr lang="pt-BR" sz="4000" dirty="0">
              <a:solidFill>
                <a:srgbClr val="000000"/>
              </a:solidFill>
            </a:endParaRPr>
          </a:p>
          <a:p>
            <a:pPr marL="273050" marR="316229" indent="-26035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Barlow"/>
              <a:buChar char="•"/>
              <a:defRPr/>
            </a:pPr>
            <a:endParaRPr lang="pt-BR" sz="4000" dirty="0">
              <a:solidFill>
                <a:srgbClr val="000000"/>
              </a:solidFill>
            </a:endParaRPr>
          </a:p>
        </p:txBody>
      </p:sp>
      <p:sp>
        <p:nvSpPr>
          <p:cNvPr id="10" name="Espaço Reservado para Conteúdo 6">
            <a:extLst>
              <a:ext uri="{FF2B5EF4-FFF2-40B4-BE49-F238E27FC236}">
                <a16:creationId xmlns:a16="http://schemas.microsoft.com/office/drawing/2014/main" id="{D4C67DA7-8D19-0FB9-1AD6-3FD8E3BC07B7}"/>
              </a:ext>
            </a:extLst>
          </p:cNvPr>
          <p:cNvSpPr txBox="1">
            <a:spLocks/>
          </p:cNvSpPr>
          <p:nvPr/>
        </p:nvSpPr>
        <p:spPr>
          <a:xfrm>
            <a:off x="1005204" y="1189366"/>
            <a:ext cx="17442872" cy="3662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133C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84200" marR="316229" indent="-57150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Arial" panose="020B0604020202020204" pitchFamily="34" charset="0"/>
              <a:buChar char="•"/>
              <a:defRPr/>
            </a:pPr>
            <a:r>
              <a:rPr lang="pt-BR" sz="4000" dirty="0">
                <a:solidFill>
                  <a:srgbClr val="000000"/>
                </a:solidFill>
              </a:rPr>
              <a:t>No exemplo abaixo o usuário 1 tenta realizar uma publicação no tópico “luminosidade”, porém nenhum dado é recebido, logo em seguida é feito o envio de dado (pub) no tópico “temperatura”  e é recebido com êxito. </a:t>
            </a:r>
          </a:p>
          <a:p>
            <a:pPr marL="273050" marR="316229" indent="-260350" algn="just">
              <a:lnSpc>
                <a:spcPct val="104999"/>
              </a:lnSpc>
              <a:spcBef>
                <a:spcPts val="4230"/>
              </a:spcBef>
              <a:buClr>
                <a:srgbClr val="00133C"/>
              </a:buClr>
              <a:buSzPts val="4000"/>
              <a:buFont typeface="Barlow"/>
              <a:buChar char="•"/>
              <a:defRPr/>
            </a:pPr>
            <a:endParaRPr lang="pt-BR" sz="4000" dirty="0">
              <a:solidFill>
                <a:srgbClr val="000000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D5BE98F-61E3-478A-8020-4FBB6761E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75" y="6101554"/>
            <a:ext cx="19381150" cy="286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467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>
            <a:alphaModFix/>
          </a:blip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8" name="Google Shape;188;g30d0779ec05_0_15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539049" y="8182087"/>
            <a:ext cx="6447176" cy="109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30d0779ec05_0_15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1539050" y="1568580"/>
            <a:ext cx="2580700" cy="973045"/>
          </a:xfrm>
          <a:prstGeom prst="rect">
            <a:avLst/>
          </a:prstGeom>
          <a:noFill/>
          <a:ln>
            <a:noFill/>
          </a:ln>
        </p:spPr>
      </p:pic>
      <p:sp>
        <p:nvSpPr>
          <p:cNvPr id="1337841802" name="Google Shape;44;g30d0779ec05_0_22"/>
          <p:cNvSpPr txBox="1"/>
          <p:nvPr/>
        </p:nvSpPr>
        <p:spPr bwMode="auto">
          <a:xfrm>
            <a:off x="3053113" y="4423872"/>
            <a:ext cx="13852199" cy="3345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9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 SemiBold"/>
                <a:cs typeface="Barlow SemiBold"/>
              </a:rPr>
              <a:t>Obrigado!</a:t>
            </a:r>
            <a:endParaRPr kumimoji="0" sz="9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 SemiBold"/>
              <a:ea typeface="Barlow SemiBold"/>
              <a:cs typeface="Barlow SemiBold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C2660E9-7F6E-4E2C-B040-ADB3F9072393}"/>
              </a:ext>
            </a:extLst>
          </p:cNvPr>
          <p:cNvSpPr txBox="1"/>
          <p:nvPr/>
        </p:nvSpPr>
        <p:spPr>
          <a:xfrm>
            <a:off x="1516824" y="9303733"/>
            <a:ext cx="10049434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FFFFFF"/>
                </a:solidFill>
                <a:latin typeface="Times New Roman" panose="02020603050405020304" pitchFamily="18" charset="0"/>
              </a:rPr>
              <a:t>Prof. Almir Souza e Silva Neto</a:t>
            </a:r>
          </a:p>
          <a:p>
            <a:r>
              <a:rPr lang="pt-BR" sz="2000" dirty="0">
                <a:solidFill>
                  <a:srgbClr val="FFFFFF"/>
                </a:solidFill>
                <a:latin typeface="Times New Roman" panose="02020603050405020304" pitchFamily="18" charset="0"/>
              </a:rPr>
              <a:t>Profa. </a:t>
            </a:r>
            <a:r>
              <a:rPr lang="pt-BR" sz="2000" dirty="0" err="1">
                <a:solidFill>
                  <a:srgbClr val="FFFFFF"/>
                </a:solidFill>
                <a:latin typeface="Times New Roman" panose="02020603050405020304" pitchFamily="18" charset="0"/>
              </a:rPr>
              <a:t>Danúbia</a:t>
            </a:r>
            <a:r>
              <a:rPr lang="pt-BR" sz="2000" dirty="0">
                <a:solidFill>
                  <a:srgbClr val="FFFFFF"/>
                </a:solidFill>
                <a:latin typeface="Times New Roman" panose="02020603050405020304" pitchFamily="18" charset="0"/>
              </a:rPr>
              <a:t> Soares Pires</a:t>
            </a:r>
          </a:p>
          <a:p>
            <a:r>
              <a:rPr lang="pt-BR" sz="2000" dirty="0">
                <a:solidFill>
                  <a:srgbClr val="FFFFFF"/>
                </a:solidFill>
                <a:latin typeface="Times New Roman" panose="02020603050405020304" pitchFamily="18" charset="0"/>
              </a:rPr>
              <a:t>Prof. Felipe Gomes Barbosa</a:t>
            </a:r>
          </a:p>
          <a:p>
            <a:r>
              <a:rPr lang="pt-BR" sz="2000" dirty="0">
                <a:solidFill>
                  <a:srgbClr val="FFFFFF"/>
                </a:solidFill>
                <a:latin typeface="Times New Roman" panose="02020603050405020304" pitchFamily="18" charset="0"/>
              </a:rPr>
              <a:t>Prof. Matheus Silva Pestana</a:t>
            </a:r>
          </a:p>
          <a:p>
            <a:r>
              <a:rPr lang="pt-BR" sz="2000" dirty="0">
                <a:solidFill>
                  <a:srgbClr val="FFFFFF"/>
                </a:solidFill>
                <a:latin typeface="Times New Roman" panose="02020603050405020304" pitchFamily="18" charset="0"/>
              </a:rPr>
              <a:t>Prof. Orlando Donato Rocha Filho</a:t>
            </a:r>
            <a:br>
              <a:rPr lang="pt-BR" dirty="0"/>
            </a:br>
            <a:endParaRPr lang="pt-B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22279-3218-5A2B-FA85-023C200E3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64B282F-476F-D134-D82F-E21BE2AAC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AD0DE-B7D6-46AB-AFDD-E2FC708B697A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6C0C308F-7C20-DA69-E86D-CA0A9866AF09}"/>
              </a:ext>
            </a:extLst>
          </p:cNvPr>
          <p:cNvSpPr txBox="1">
            <a:spLocks/>
          </p:cNvSpPr>
          <p:nvPr/>
        </p:nvSpPr>
        <p:spPr>
          <a:xfrm>
            <a:off x="1565564" y="1149568"/>
            <a:ext cx="17442871" cy="11563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Instalação do Broker Mosquitto</a:t>
            </a:r>
            <a:endParaRPr lang="pt-BR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A6842D4-5B64-E26E-96EB-974965386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352" y="2473854"/>
            <a:ext cx="11215396" cy="866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031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785C6-8194-F84A-9D6C-B82953B08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D9AB2FD-FF55-C7BE-D022-086957A18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AD0DE-B7D6-46AB-AFDD-E2FC708B697A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78D97E1-CCCD-9097-A04E-2FCAD4DE6771}"/>
              </a:ext>
            </a:extLst>
          </p:cNvPr>
          <p:cNvSpPr txBox="1">
            <a:spLocks/>
          </p:cNvSpPr>
          <p:nvPr/>
        </p:nvSpPr>
        <p:spPr>
          <a:xfrm>
            <a:off x="1565564" y="1149568"/>
            <a:ext cx="17442871" cy="11563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Instalação do Broker Mosquitto</a:t>
            </a:r>
            <a:endParaRPr lang="pt-BR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B995DE7-30D7-391C-B98E-DAC1E9B28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317" y="2305903"/>
            <a:ext cx="11255465" cy="869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51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A0C26-C49A-E7F8-8F7D-DF6A1377C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A052D76-4557-E107-8561-B8F45A6BF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AD0DE-B7D6-46AB-AFDD-E2FC708B697A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6A3F67D4-E428-507C-3C29-593A36B4CBC5}"/>
              </a:ext>
            </a:extLst>
          </p:cNvPr>
          <p:cNvSpPr txBox="1">
            <a:spLocks/>
          </p:cNvSpPr>
          <p:nvPr/>
        </p:nvSpPr>
        <p:spPr>
          <a:xfrm>
            <a:off x="1565564" y="1149568"/>
            <a:ext cx="17442871" cy="11563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Instalação do Broker Mosquitto</a:t>
            </a:r>
            <a:endParaRPr lang="pt-BR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1511C1-78AD-B1D6-50A5-ACB180A93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799" y="2305903"/>
            <a:ext cx="11576501" cy="891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581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CE7FF-41FA-5E8D-F450-7A12359AD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E6CE3F8-4DFE-E428-A915-93D60EF1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AD0DE-B7D6-46AB-AFDD-E2FC708B697A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8712506-3CA5-F24C-9629-CCFEDFDF0B44}"/>
              </a:ext>
            </a:extLst>
          </p:cNvPr>
          <p:cNvSpPr txBox="1">
            <a:spLocks/>
          </p:cNvSpPr>
          <p:nvPr/>
        </p:nvSpPr>
        <p:spPr>
          <a:xfrm>
            <a:off x="1565564" y="1149568"/>
            <a:ext cx="17442871" cy="11563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Instalação do Broker Mosquitto</a:t>
            </a:r>
            <a:endParaRPr lang="pt-BR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B4CDCF6-CF7E-0DDC-9C16-AFC0003D1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104" y="2664012"/>
            <a:ext cx="15895891" cy="680917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1A642604-14D2-8F4E-DDCC-CD38C961B8A8}"/>
              </a:ext>
            </a:extLst>
          </p:cNvPr>
          <p:cNvSpPr/>
          <p:nvPr/>
        </p:nvSpPr>
        <p:spPr>
          <a:xfrm>
            <a:off x="2889504" y="8522208"/>
            <a:ext cx="6492240" cy="950976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6415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CE504-5D5E-EAB2-3BC1-E3458F343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E6EB13A-DA1F-975D-BF88-EA9866D8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AD0DE-B7D6-46AB-AFDD-E2FC708B697A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A44DFC7-04AC-94F9-E110-1563D70B290B}"/>
              </a:ext>
            </a:extLst>
          </p:cNvPr>
          <p:cNvSpPr txBox="1">
            <a:spLocks/>
          </p:cNvSpPr>
          <p:nvPr/>
        </p:nvSpPr>
        <p:spPr>
          <a:xfrm>
            <a:off x="1565564" y="1149568"/>
            <a:ext cx="17442871" cy="11563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Instalação do Broker Mosquitto</a:t>
            </a:r>
            <a:endParaRPr lang="pt-BR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605CB9D-E133-5152-A25D-0F0E9A463C3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4213986" y="2828298"/>
            <a:ext cx="11676128" cy="66845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4209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e4379aa-3b2a-4ceb-bc80-e4ddb895fb88" xsi:nil="true"/>
    <lcf76f155ced4ddcb4097134ff3c332f xmlns="833bd129-a898-4dcc-a0dd-28137bf2e9e0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8446395DB4C05478961EEB16CBDC3F7" ma:contentTypeVersion="13" ma:contentTypeDescription="Crie um novo documento." ma:contentTypeScope="" ma:versionID="50357bd0057030b2e6f1d1ca573e5d13">
  <xsd:schema xmlns:xsd="http://www.w3.org/2001/XMLSchema" xmlns:xs="http://www.w3.org/2001/XMLSchema" xmlns:p="http://schemas.microsoft.com/office/2006/metadata/properties" xmlns:ns2="833bd129-a898-4dcc-a0dd-28137bf2e9e0" xmlns:ns3="1e4379aa-3b2a-4ceb-bc80-e4ddb895fb88" targetNamespace="http://schemas.microsoft.com/office/2006/metadata/properties" ma:root="true" ma:fieldsID="ddc373d4595539ce89217b88067c6d36" ns2:_="" ns3:_="">
    <xsd:import namespace="833bd129-a898-4dcc-a0dd-28137bf2e9e0"/>
    <xsd:import namespace="1e4379aa-3b2a-4ceb-bc80-e4ddb895fb8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3bd129-a898-4dcc-a0dd-28137bf2e9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Marcações de imagem" ma:readOnly="false" ma:fieldId="{5cf76f15-5ced-4ddc-b409-7134ff3c332f}" ma:taxonomyMulti="true" ma:sspId="cd1a5f38-48c9-40a8-b8b5-2ebdafd97d2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4379aa-3b2a-4ceb-bc80-e4ddb895fb88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254aa43a-cdb0-4e0e-a49b-86c0e53de860}" ma:internalName="TaxCatchAll" ma:showField="CatchAllData" ma:web="1e4379aa-3b2a-4ceb-bc80-e4ddb895fb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92C2B9-35D7-49BB-BF2D-C42675F0303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697886-3D76-453B-813D-27D5543587BA}">
  <ds:schemaRefs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purl.org/dc/dcmitype/"/>
    <ds:schemaRef ds:uri="1e4379aa-3b2a-4ceb-bc80-e4ddb895fb88"/>
    <ds:schemaRef ds:uri="http://purl.org/dc/terms/"/>
    <ds:schemaRef ds:uri="http://schemas.microsoft.com/office/infopath/2007/PartnerControls"/>
    <ds:schemaRef ds:uri="833bd129-a898-4dcc-a0dd-28137bf2e9e0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7BDBC76-B05A-4AC3-9DCC-37A95A30AF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33bd129-a898-4dcc-a0dd-28137bf2e9e0"/>
    <ds:schemaRef ds:uri="1e4379aa-3b2a-4ceb-bc80-e4ddb895fb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1868</TotalTime>
  <Words>995</Words>
  <Application>Microsoft Office PowerPoint</Application>
  <PresentationFormat>Personalizar</PresentationFormat>
  <Paragraphs>155</Paragraphs>
  <Slides>43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43</vt:i4>
      </vt:variant>
    </vt:vector>
  </HeadingPairs>
  <TitlesOfParts>
    <vt:vector size="50" baseType="lpstr">
      <vt:lpstr>Barlow</vt:lpstr>
      <vt:lpstr>Arial</vt:lpstr>
      <vt:lpstr>Times New Roman</vt:lpstr>
      <vt:lpstr>Barlow SemiBold</vt:lpstr>
      <vt:lpstr>Barlow Light</vt:lpstr>
      <vt:lpstr>Office Theme</vt:lpstr>
      <vt:lpstr>1_Office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almir neto</dc:creator>
  <cp:lastModifiedBy>almir neto</cp:lastModifiedBy>
  <cp:revision>124</cp:revision>
  <dcterms:created xsi:type="dcterms:W3CDTF">2024-10-21T13:31:08Z</dcterms:created>
  <dcterms:modified xsi:type="dcterms:W3CDTF">2025-06-02T00:34:37Z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2024-10-17T00:00:00Z</vt:filetime>
  </property>
  <property fmtid="{D5CDD505-2E9C-101B-9397-08002B2CF9AE}" pid="3" name="Creator">
    <vt:lpwstr>Adobe InDesign 20.0 (Windows)</vt:lpwstr>
  </property>
  <property fmtid="{D5CDD505-2E9C-101B-9397-08002B2CF9AE}" pid="4" name="LastSaved">
    <vt:filetime>2024-10-21T00:00:00Z</vt:filetime>
  </property>
  <property fmtid="{D5CDD505-2E9C-101B-9397-08002B2CF9AE}" pid="5" name="Producer">
    <vt:lpwstr>Adobe PDF Library 17.0</vt:lpwstr>
  </property>
  <property fmtid="{D5CDD505-2E9C-101B-9397-08002B2CF9AE}" pid="6" name="ContentTypeId">
    <vt:lpwstr>0x01010078446395DB4C05478961EEB16CBDC3F7</vt:lpwstr>
  </property>
</Properties>
</file>